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82"/>
  </p:notesMasterIdLst>
  <p:handoutMasterIdLst>
    <p:handoutMasterId r:id="rId83"/>
  </p:handoutMasterIdLst>
  <p:sldIdLst>
    <p:sldId id="256" r:id="rId5"/>
    <p:sldId id="324" r:id="rId6"/>
    <p:sldId id="259" r:id="rId7"/>
    <p:sldId id="339" r:id="rId8"/>
    <p:sldId id="325" r:id="rId9"/>
    <p:sldId id="326" r:id="rId10"/>
    <p:sldId id="340" r:id="rId11"/>
    <p:sldId id="337" r:id="rId12"/>
    <p:sldId id="333" r:id="rId13"/>
    <p:sldId id="338" r:id="rId14"/>
    <p:sldId id="334" r:id="rId15"/>
    <p:sldId id="335" r:id="rId16"/>
    <p:sldId id="336" r:id="rId17"/>
    <p:sldId id="260" r:id="rId18"/>
    <p:sldId id="274" r:id="rId19"/>
    <p:sldId id="327" r:id="rId20"/>
    <p:sldId id="330" r:id="rId21"/>
    <p:sldId id="273" r:id="rId22"/>
    <p:sldId id="329" r:id="rId23"/>
    <p:sldId id="264" r:id="rId24"/>
    <p:sldId id="275" r:id="rId25"/>
    <p:sldId id="258" r:id="rId26"/>
    <p:sldId id="331" r:id="rId27"/>
    <p:sldId id="332" r:id="rId28"/>
    <p:sldId id="278" r:id="rId29"/>
    <p:sldId id="270" r:id="rId30"/>
    <p:sldId id="269" r:id="rId31"/>
    <p:sldId id="271" r:id="rId32"/>
    <p:sldId id="265" r:id="rId33"/>
    <p:sldId id="276" r:id="rId34"/>
    <p:sldId id="272" r:id="rId35"/>
    <p:sldId id="319" r:id="rId36"/>
    <p:sldId id="320" r:id="rId37"/>
    <p:sldId id="321" r:id="rId38"/>
    <p:sldId id="323" r:id="rId39"/>
    <p:sldId id="277" r:id="rId40"/>
    <p:sldId id="279" r:id="rId41"/>
    <p:sldId id="280" r:id="rId42"/>
    <p:sldId id="281" r:id="rId43"/>
    <p:sldId id="282" r:id="rId44"/>
    <p:sldId id="283" r:id="rId45"/>
    <p:sldId id="284" r:id="rId46"/>
    <p:sldId id="285" r:id="rId47"/>
    <p:sldId id="287" r:id="rId48"/>
    <p:sldId id="288" r:id="rId49"/>
    <p:sldId id="289" r:id="rId50"/>
    <p:sldId id="290" r:id="rId51"/>
    <p:sldId id="291" r:id="rId52"/>
    <p:sldId id="292" r:id="rId53"/>
    <p:sldId id="293" r:id="rId54"/>
    <p:sldId id="294" r:id="rId55"/>
    <p:sldId id="295" r:id="rId56"/>
    <p:sldId id="296" r:id="rId57"/>
    <p:sldId id="297" r:id="rId58"/>
    <p:sldId id="298" r:id="rId59"/>
    <p:sldId id="299" r:id="rId60"/>
    <p:sldId id="300" r:id="rId61"/>
    <p:sldId id="301" r:id="rId62"/>
    <p:sldId id="302" r:id="rId63"/>
    <p:sldId id="303" r:id="rId64"/>
    <p:sldId id="306" r:id="rId65"/>
    <p:sldId id="305" r:id="rId66"/>
    <p:sldId id="307" r:id="rId67"/>
    <p:sldId id="308" r:id="rId68"/>
    <p:sldId id="309" r:id="rId69"/>
    <p:sldId id="310" r:id="rId70"/>
    <p:sldId id="312" r:id="rId71"/>
    <p:sldId id="311" r:id="rId72"/>
    <p:sldId id="313" r:id="rId73"/>
    <p:sldId id="314" r:id="rId74"/>
    <p:sldId id="315" r:id="rId75"/>
    <p:sldId id="316" r:id="rId76"/>
    <p:sldId id="317" r:id="rId77"/>
    <p:sldId id="266" r:id="rId78"/>
    <p:sldId id="267" r:id="rId79"/>
    <p:sldId id="268" r:id="rId80"/>
    <p:sldId id="318"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20" autoAdjust="0"/>
    <p:restoredTop sz="94660"/>
  </p:normalViewPr>
  <p:slideViewPr>
    <p:cSldViewPr>
      <p:cViewPr varScale="1">
        <p:scale>
          <a:sx n="114" d="100"/>
          <a:sy n="114" d="100"/>
        </p:scale>
        <p:origin x="504" y="114"/>
      </p:cViewPr>
      <p:guideLst/>
    </p:cSldViewPr>
  </p:slideViewPr>
  <p:notesTextViewPr>
    <p:cViewPr>
      <p:scale>
        <a:sx n="1" d="1"/>
        <a:sy n="1" d="1"/>
      </p:scale>
      <p:origin x="0" y="0"/>
    </p:cViewPr>
  </p:notesTextViewPr>
  <p:sorterViewPr>
    <p:cViewPr>
      <p:scale>
        <a:sx n="100" d="100"/>
        <a:sy n="100" d="100"/>
      </p:scale>
      <p:origin x="0" y="-4104"/>
    </p:cViewPr>
  </p:sorterViewPr>
  <p:notesViewPr>
    <p:cSldViewPr>
      <p:cViewPr>
        <p:scale>
          <a:sx n="170" d="100"/>
          <a:sy n="170" d="100"/>
        </p:scale>
        <p:origin x="2040" y="-478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DDEAAE-DE55-45A3-A4F7-3874E0140D37}"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en-US"/>
        </a:p>
      </dgm:t>
    </dgm:pt>
    <dgm:pt modelId="{E4D23657-D1E8-4B22-974B-8DC90813F51B}">
      <dgm:prSet phldrT="[Text]" custT="1"/>
      <dgm:spPr/>
      <dgm:t>
        <a:bodyPr/>
        <a:lstStyle/>
        <a:p>
          <a:r>
            <a:rPr lang="en-US" altLang="en-US" sz="1800" dirty="0">
              <a:latin typeface="Times New Roman" panose="02020603050405020304" pitchFamily="18" charset="0"/>
              <a:cs typeface="Times New Roman" panose="02020603050405020304" pitchFamily="18" charset="0"/>
            </a:rPr>
            <a:t>Kids are not taught at home</a:t>
          </a:r>
          <a:endParaRPr lang="en-US" sz="1800" dirty="0">
            <a:latin typeface="Times New Roman" panose="02020603050405020304" pitchFamily="18" charset="0"/>
            <a:cs typeface="Times New Roman" panose="02020603050405020304" pitchFamily="18" charset="0"/>
          </a:endParaRPr>
        </a:p>
      </dgm:t>
    </dgm:pt>
    <dgm:pt modelId="{89EF0911-2234-42D0-AEF3-7FADAFD12999}" type="parTrans" cxnId="{99F95D8E-A851-4953-A3C5-9BF7753ED9FA}">
      <dgm:prSet/>
      <dgm:spPr/>
      <dgm:t>
        <a:bodyPr/>
        <a:lstStyle/>
        <a:p>
          <a:endParaRPr lang="en-US"/>
        </a:p>
      </dgm:t>
    </dgm:pt>
    <dgm:pt modelId="{529487B0-19AA-4AAC-8F83-CF2C113EB84D}" type="sibTrans" cxnId="{99F95D8E-A851-4953-A3C5-9BF7753ED9FA}">
      <dgm:prSet/>
      <dgm:spPr/>
      <dgm:t>
        <a:bodyPr/>
        <a:lstStyle/>
        <a:p>
          <a:endParaRPr lang="en-US"/>
        </a:p>
      </dgm:t>
    </dgm:pt>
    <dgm:pt modelId="{15E11DBD-E9B5-4BCF-A56C-7AAE26CE30DC}">
      <dgm:prSet phldrT="[Text]" custT="1"/>
      <dgm:spPr/>
      <dgm:t>
        <a:bodyPr/>
        <a:lstStyle/>
        <a:p>
          <a:r>
            <a:rPr lang="en-US" altLang="en-US" sz="1800" dirty="0">
              <a:latin typeface="Times New Roman" panose="02020603050405020304" pitchFamily="18" charset="0"/>
              <a:cs typeface="Times New Roman" panose="02020603050405020304" pitchFamily="18" charset="0"/>
            </a:rPr>
            <a:t>Prepares children; gives them a plan</a:t>
          </a:r>
          <a:endParaRPr lang="en-US" sz="1800" dirty="0">
            <a:latin typeface="Times New Roman" panose="02020603050405020304" pitchFamily="18" charset="0"/>
            <a:cs typeface="Times New Roman" panose="02020603050405020304" pitchFamily="18" charset="0"/>
          </a:endParaRPr>
        </a:p>
      </dgm:t>
    </dgm:pt>
    <dgm:pt modelId="{B7B43D5B-12E9-44B1-B818-4B50F6AD3C0A}" type="parTrans" cxnId="{5E0737F0-6DE4-4885-BC59-82E10D617E50}">
      <dgm:prSet/>
      <dgm:spPr/>
      <dgm:t>
        <a:bodyPr/>
        <a:lstStyle/>
        <a:p>
          <a:endParaRPr lang="en-US"/>
        </a:p>
      </dgm:t>
    </dgm:pt>
    <dgm:pt modelId="{329BDEDB-415B-4AB3-B964-E819D0C56DBB}" type="sibTrans" cxnId="{5E0737F0-6DE4-4885-BC59-82E10D617E50}">
      <dgm:prSet/>
      <dgm:spPr/>
      <dgm:t>
        <a:bodyPr/>
        <a:lstStyle/>
        <a:p>
          <a:endParaRPr lang="en-US"/>
        </a:p>
      </dgm:t>
    </dgm:pt>
    <dgm:pt modelId="{EFFBF12B-D63E-4B2E-A070-783B34F8067A}">
      <dgm:prSet phldrT="[Text]" custT="1"/>
      <dgm:spPr/>
      <dgm:t>
        <a:bodyPr/>
        <a:lstStyle/>
        <a:p>
          <a:r>
            <a:rPr lang="en-US" altLang="en-US" sz="1800" dirty="0">
              <a:latin typeface="Times New Roman" panose="02020603050405020304" pitchFamily="18" charset="0"/>
              <a:cs typeface="Times New Roman" panose="02020603050405020304" pitchFamily="18" charset="0"/>
            </a:rPr>
            <a:t>Parents don’t understand the need or importance</a:t>
          </a:r>
          <a:endParaRPr lang="en-US" sz="1800" dirty="0">
            <a:latin typeface="Times New Roman" panose="02020603050405020304" pitchFamily="18" charset="0"/>
            <a:cs typeface="Times New Roman" panose="02020603050405020304" pitchFamily="18" charset="0"/>
          </a:endParaRPr>
        </a:p>
      </dgm:t>
    </dgm:pt>
    <dgm:pt modelId="{343E670C-8990-448F-B74B-0C0C58F0AEE6}" type="parTrans" cxnId="{FDD1FFDE-2657-4CAA-9EC8-60AA0C45680E}">
      <dgm:prSet/>
      <dgm:spPr/>
      <dgm:t>
        <a:bodyPr/>
        <a:lstStyle/>
        <a:p>
          <a:endParaRPr lang="en-US"/>
        </a:p>
      </dgm:t>
    </dgm:pt>
    <dgm:pt modelId="{9B86FBBA-6870-48A7-BC63-BFB0AFA28A97}" type="sibTrans" cxnId="{FDD1FFDE-2657-4CAA-9EC8-60AA0C45680E}">
      <dgm:prSet/>
      <dgm:spPr/>
      <dgm:t>
        <a:bodyPr/>
        <a:lstStyle/>
        <a:p>
          <a:endParaRPr lang="en-US"/>
        </a:p>
      </dgm:t>
    </dgm:pt>
    <dgm:pt modelId="{BD3377A0-D83F-4360-A517-CF1E2FACB658}">
      <dgm:prSet phldrT="[Text]" custT="1"/>
      <dgm:spPr/>
      <dgm:t>
        <a:bodyPr/>
        <a:lstStyle/>
        <a:p>
          <a:r>
            <a:rPr lang="en-US" altLang="en-US" sz="1800" dirty="0">
              <a:latin typeface="Times New Roman" panose="02020603050405020304" pitchFamily="18" charset="0"/>
              <a:cs typeface="Times New Roman" panose="02020603050405020304" pitchFamily="18" charset="0"/>
            </a:rPr>
            <a:t>Empower children with knowledge</a:t>
          </a:r>
          <a:endParaRPr lang="en-US" sz="1800" dirty="0">
            <a:latin typeface="Times New Roman" panose="02020603050405020304" pitchFamily="18" charset="0"/>
            <a:cs typeface="Times New Roman" panose="02020603050405020304" pitchFamily="18" charset="0"/>
          </a:endParaRPr>
        </a:p>
      </dgm:t>
    </dgm:pt>
    <dgm:pt modelId="{AE469777-5F85-4D92-958A-FC0107E94271}" type="parTrans" cxnId="{F41CC988-630F-4DC0-915D-73ADA0B68BC6}">
      <dgm:prSet/>
      <dgm:spPr/>
      <dgm:t>
        <a:bodyPr/>
        <a:lstStyle/>
        <a:p>
          <a:endParaRPr lang="en-US"/>
        </a:p>
      </dgm:t>
    </dgm:pt>
    <dgm:pt modelId="{E9A87563-5CA8-4ADC-B963-6FB5E3966D63}" type="sibTrans" cxnId="{F41CC988-630F-4DC0-915D-73ADA0B68BC6}">
      <dgm:prSet/>
      <dgm:spPr/>
      <dgm:t>
        <a:bodyPr/>
        <a:lstStyle/>
        <a:p>
          <a:endParaRPr lang="en-US"/>
        </a:p>
      </dgm:t>
    </dgm:pt>
    <dgm:pt modelId="{EFD67245-68F0-40E4-A3E7-CF75086D8139}">
      <dgm:prSet phldrT="[Text]" custT="1"/>
      <dgm:spPr/>
      <dgm:t>
        <a:bodyPr/>
        <a:lstStyle/>
        <a:p>
          <a:r>
            <a:rPr lang="en-US" altLang="en-US" sz="1800" dirty="0">
              <a:latin typeface="Times New Roman" panose="02020603050405020304" pitchFamily="18" charset="0"/>
              <a:cs typeface="Times New Roman" panose="02020603050405020304" pitchFamily="18" charset="0"/>
            </a:rPr>
            <a:t>Children will not always be supervised</a:t>
          </a:r>
          <a:endParaRPr lang="en-US" sz="1800" dirty="0">
            <a:latin typeface="Times New Roman" panose="02020603050405020304" pitchFamily="18" charset="0"/>
            <a:cs typeface="Times New Roman" panose="02020603050405020304" pitchFamily="18" charset="0"/>
          </a:endParaRPr>
        </a:p>
      </dgm:t>
    </dgm:pt>
    <dgm:pt modelId="{C4132ABD-E4D5-4C48-A8B0-80E698B02A15}" type="parTrans" cxnId="{6004D8E9-45F1-46CA-AA98-D6488D6E1E6E}">
      <dgm:prSet/>
      <dgm:spPr/>
      <dgm:t>
        <a:bodyPr/>
        <a:lstStyle/>
        <a:p>
          <a:endParaRPr lang="en-US"/>
        </a:p>
      </dgm:t>
    </dgm:pt>
    <dgm:pt modelId="{5C2F4A82-5381-4513-965A-C0F82B78EB07}" type="sibTrans" cxnId="{6004D8E9-45F1-46CA-AA98-D6488D6E1E6E}">
      <dgm:prSet/>
      <dgm:spPr/>
      <dgm:t>
        <a:bodyPr/>
        <a:lstStyle/>
        <a:p>
          <a:endParaRPr lang="en-US"/>
        </a:p>
      </dgm:t>
    </dgm:pt>
    <dgm:pt modelId="{EF05AB1D-87B9-4E74-BF27-B9932261FD89}">
      <dgm:prSet phldrT="[Text]" custT="1"/>
      <dgm:spPr/>
      <dgm:t>
        <a:bodyPr/>
        <a:lstStyle/>
        <a:p>
          <a:r>
            <a:rPr lang="en-US" altLang="en-US" sz="1800" dirty="0">
              <a:latin typeface="Times New Roman" panose="02020603050405020304" pitchFamily="18" charset="0"/>
              <a:cs typeface="Times New Roman" panose="02020603050405020304" pitchFamily="18" charset="0"/>
            </a:rPr>
            <a:t>Children do not make good choices</a:t>
          </a:r>
          <a:endParaRPr lang="en-US" sz="1800" dirty="0">
            <a:latin typeface="Times New Roman" panose="02020603050405020304" pitchFamily="18" charset="0"/>
            <a:cs typeface="Times New Roman" panose="02020603050405020304" pitchFamily="18" charset="0"/>
          </a:endParaRPr>
        </a:p>
      </dgm:t>
    </dgm:pt>
    <dgm:pt modelId="{B5CEF747-3F55-4437-9FC2-99F95B7D5CB8}" type="parTrans" cxnId="{FBBEBB98-6A3F-48CA-8F07-FEC6BE8CDCCA}">
      <dgm:prSet/>
      <dgm:spPr/>
      <dgm:t>
        <a:bodyPr/>
        <a:lstStyle/>
        <a:p>
          <a:endParaRPr lang="en-US"/>
        </a:p>
      </dgm:t>
    </dgm:pt>
    <dgm:pt modelId="{28B43E21-CC54-499F-8902-960932B05091}" type="sibTrans" cxnId="{FBBEBB98-6A3F-48CA-8F07-FEC6BE8CDCCA}">
      <dgm:prSet/>
      <dgm:spPr/>
      <dgm:t>
        <a:bodyPr/>
        <a:lstStyle/>
        <a:p>
          <a:endParaRPr lang="en-US"/>
        </a:p>
      </dgm:t>
    </dgm:pt>
    <dgm:pt modelId="{EB3CB291-E23A-4667-A32E-A640A76557A1}" type="pres">
      <dgm:prSet presAssocID="{41DDEAAE-DE55-45A3-A4F7-3874E0140D37}" presName="rootnode" presStyleCnt="0">
        <dgm:presLayoutVars>
          <dgm:chMax/>
          <dgm:chPref/>
          <dgm:dir/>
          <dgm:animLvl val="lvl"/>
        </dgm:presLayoutVars>
      </dgm:prSet>
      <dgm:spPr/>
    </dgm:pt>
    <dgm:pt modelId="{01035298-0CF7-4145-8EE2-24DBFEAF33BB}" type="pres">
      <dgm:prSet presAssocID="{E4D23657-D1E8-4B22-974B-8DC90813F51B}" presName="composite" presStyleCnt="0"/>
      <dgm:spPr/>
    </dgm:pt>
    <dgm:pt modelId="{21E1F518-1190-4883-914B-1FB66E6D3A63}" type="pres">
      <dgm:prSet presAssocID="{E4D23657-D1E8-4B22-974B-8DC90813F51B}" presName="LShape" presStyleLbl="alignNode1" presStyleIdx="0" presStyleCnt="11"/>
      <dgm:spPr/>
    </dgm:pt>
    <dgm:pt modelId="{80B372F1-8EF3-4532-ACC6-E65E1D63ACA2}" type="pres">
      <dgm:prSet presAssocID="{E4D23657-D1E8-4B22-974B-8DC90813F51B}" presName="ParentText" presStyleLbl="revTx" presStyleIdx="0" presStyleCnt="6">
        <dgm:presLayoutVars>
          <dgm:chMax val="0"/>
          <dgm:chPref val="0"/>
          <dgm:bulletEnabled val="1"/>
        </dgm:presLayoutVars>
      </dgm:prSet>
      <dgm:spPr/>
    </dgm:pt>
    <dgm:pt modelId="{B746139E-4627-4CCC-9299-5653D77ED24D}" type="pres">
      <dgm:prSet presAssocID="{E4D23657-D1E8-4B22-974B-8DC90813F51B}" presName="Triangle" presStyleLbl="alignNode1" presStyleIdx="1" presStyleCnt="11"/>
      <dgm:spPr/>
    </dgm:pt>
    <dgm:pt modelId="{780BC64D-2F67-498A-99F6-7EB28080D705}" type="pres">
      <dgm:prSet presAssocID="{529487B0-19AA-4AAC-8F83-CF2C113EB84D}" presName="sibTrans" presStyleCnt="0"/>
      <dgm:spPr/>
    </dgm:pt>
    <dgm:pt modelId="{68E230FA-2656-4C78-B827-58AFD214F445}" type="pres">
      <dgm:prSet presAssocID="{529487B0-19AA-4AAC-8F83-CF2C113EB84D}" presName="space" presStyleCnt="0"/>
      <dgm:spPr/>
    </dgm:pt>
    <dgm:pt modelId="{CC0639C6-C78E-4427-B5B4-88CA730DBC20}" type="pres">
      <dgm:prSet presAssocID="{EFFBF12B-D63E-4B2E-A070-783B34F8067A}" presName="composite" presStyleCnt="0"/>
      <dgm:spPr/>
    </dgm:pt>
    <dgm:pt modelId="{D1AC90E4-4C47-4F79-AF06-D636658F9292}" type="pres">
      <dgm:prSet presAssocID="{EFFBF12B-D63E-4B2E-A070-783B34F8067A}" presName="LShape" presStyleLbl="alignNode1" presStyleIdx="2" presStyleCnt="11"/>
      <dgm:spPr/>
    </dgm:pt>
    <dgm:pt modelId="{CE98F38D-87FD-433F-8930-4DC2F926E253}" type="pres">
      <dgm:prSet presAssocID="{EFFBF12B-D63E-4B2E-A070-783B34F8067A}" presName="ParentText" presStyleLbl="revTx" presStyleIdx="1" presStyleCnt="6">
        <dgm:presLayoutVars>
          <dgm:chMax val="0"/>
          <dgm:chPref val="0"/>
          <dgm:bulletEnabled val="1"/>
        </dgm:presLayoutVars>
      </dgm:prSet>
      <dgm:spPr/>
    </dgm:pt>
    <dgm:pt modelId="{84BC51D0-2E9F-40A4-AC07-D4706FF704E6}" type="pres">
      <dgm:prSet presAssocID="{EFFBF12B-D63E-4B2E-A070-783B34F8067A}" presName="Triangle" presStyleLbl="alignNode1" presStyleIdx="3" presStyleCnt="11"/>
      <dgm:spPr/>
    </dgm:pt>
    <dgm:pt modelId="{D350BB12-E746-412C-A07A-88A536CF34D6}" type="pres">
      <dgm:prSet presAssocID="{9B86FBBA-6870-48A7-BC63-BFB0AFA28A97}" presName="sibTrans" presStyleCnt="0"/>
      <dgm:spPr/>
    </dgm:pt>
    <dgm:pt modelId="{CE9A9F09-57DF-4FB3-91E9-95F2B9251F87}" type="pres">
      <dgm:prSet presAssocID="{9B86FBBA-6870-48A7-BC63-BFB0AFA28A97}" presName="space" presStyleCnt="0"/>
      <dgm:spPr/>
    </dgm:pt>
    <dgm:pt modelId="{DF2F85E9-6BAE-40EA-8F18-DAFCA3EFFB69}" type="pres">
      <dgm:prSet presAssocID="{15E11DBD-E9B5-4BCF-A56C-7AAE26CE30DC}" presName="composite" presStyleCnt="0"/>
      <dgm:spPr/>
    </dgm:pt>
    <dgm:pt modelId="{A5E67CF4-39ED-4CC8-A27F-E45EA5D3AC44}" type="pres">
      <dgm:prSet presAssocID="{15E11DBD-E9B5-4BCF-A56C-7AAE26CE30DC}" presName="LShape" presStyleLbl="alignNode1" presStyleIdx="4" presStyleCnt="11"/>
      <dgm:spPr/>
    </dgm:pt>
    <dgm:pt modelId="{F0124EB5-2136-46F3-B2F4-41A5196C24A0}" type="pres">
      <dgm:prSet presAssocID="{15E11DBD-E9B5-4BCF-A56C-7AAE26CE30DC}" presName="ParentText" presStyleLbl="revTx" presStyleIdx="2" presStyleCnt="6">
        <dgm:presLayoutVars>
          <dgm:chMax val="0"/>
          <dgm:chPref val="0"/>
          <dgm:bulletEnabled val="1"/>
        </dgm:presLayoutVars>
      </dgm:prSet>
      <dgm:spPr/>
    </dgm:pt>
    <dgm:pt modelId="{D5E82CFA-3F05-41CB-A66C-3A904CCE06CE}" type="pres">
      <dgm:prSet presAssocID="{15E11DBD-E9B5-4BCF-A56C-7AAE26CE30DC}" presName="Triangle" presStyleLbl="alignNode1" presStyleIdx="5" presStyleCnt="11"/>
      <dgm:spPr/>
    </dgm:pt>
    <dgm:pt modelId="{F5574CB1-AC1C-4773-A4A7-C4CE14EF6374}" type="pres">
      <dgm:prSet presAssocID="{329BDEDB-415B-4AB3-B964-E819D0C56DBB}" presName="sibTrans" presStyleCnt="0"/>
      <dgm:spPr/>
    </dgm:pt>
    <dgm:pt modelId="{14FCF07D-F999-4928-B62C-1135C3080FD1}" type="pres">
      <dgm:prSet presAssocID="{329BDEDB-415B-4AB3-B964-E819D0C56DBB}" presName="space" presStyleCnt="0"/>
      <dgm:spPr/>
    </dgm:pt>
    <dgm:pt modelId="{F7267805-E3F7-4739-86C2-E4B79EC8094B}" type="pres">
      <dgm:prSet presAssocID="{BD3377A0-D83F-4360-A517-CF1E2FACB658}" presName="composite" presStyleCnt="0"/>
      <dgm:spPr/>
    </dgm:pt>
    <dgm:pt modelId="{84BD6D55-A845-4FE2-8C87-9605ED8DE464}" type="pres">
      <dgm:prSet presAssocID="{BD3377A0-D83F-4360-A517-CF1E2FACB658}" presName="LShape" presStyleLbl="alignNode1" presStyleIdx="6" presStyleCnt="11"/>
      <dgm:spPr/>
    </dgm:pt>
    <dgm:pt modelId="{017BAF07-A8F4-4A8A-82EB-12AD8D0B263F}" type="pres">
      <dgm:prSet presAssocID="{BD3377A0-D83F-4360-A517-CF1E2FACB658}" presName="ParentText" presStyleLbl="revTx" presStyleIdx="3" presStyleCnt="6">
        <dgm:presLayoutVars>
          <dgm:chMax val="0"/>
          <dgm:chPref val="0"/>
          <dgm:bulletEnabled val="1"/>
        </dgm:presLayoutVars>
      </dgm:prSet>
      <dgm:spPr/>
    </dgm:pt>
    <dgm:pt modelId="{71FCD863-F1A7-4F00-8FA6-43EF5FF39813}" type="pres">
      <dgm:prSet presAssocID="{BD3377A0-D83F-4360-A517-CF1E2FACB658}" presName="Triangle" presStyleLbl="alignNode1" presStyleIdx="7" presStyleCnt="11"/>
      <dgm:spPr/>
    </dgm:pt>
    <dgm:pt modelId="{7AF2B522-4085-4969-8C64-8DC4E6FFD64A}" type="pres">
      <dgm:prSet presAssocID="{E9A87563-5CA8-4ADC-B963-6FB5E3966D63}" presName="sibTrans" presStyleCnt="0"/>
      <dgm:spPr/>
    </dgm:pt>
    <dgm:pt modelId="{00C4686B-8470-4017-BF03-218460CF5D5A}" type="pres">
      <dgm:prSet presAssocID="{E9A87563-5CA8-4ADC-B963-6FB5E3966D63}" presName="space" presStyleCnt="0"/>
      <dgm:spPr/>
    </dgm:pt>
    <dgm:pt modelId="{DBA3B89E-E824-4295-BD4B-EB4329046CC4}" type="pres">
      <dgm:prSet presAssocID="{EFD67245-68F0-40E4-A3E7-CF75086D8139}" presName="composite" presStyleCnt="0"/>
      <dgm:spPr/>
    </dgm:pt>
    <dgm:pt modelId="{2244C8D9-A33F-47C7-9437-21C4B65EBB86}" type="pres">
      <dgm:prSet presAssocID="{EFD67245-68F0-40E4-A3E7-CF75086D8139}" presName="LShape" presStyleLbl="alignNode1" presStyleIdx="8" presStyleCnt="11"/>
      <dgm:spPr/>
    </dgm:pt>
    <dgm:pt modelId="{76926CFD-51AD-41FF-854F-F19528D5F661}" type="pres">
      <dgm:prSet presAssocID="{EFD67245-68F0-40E4-A3E7-CF75086D8139}" presName="ParentText" presStyleLbl="revTx" presStyleIdx="4" presStyleCnt="6">
        <dgm:presLayoutVars>
          <dgm:chMax val="0"/>
          <dgm:chPref val="0"/>
          <dgm:bulletEnabled val="1"/>
        </dgm:presLayoutVars>
      </dgm:prSet>
      <dgm:spPr/>
    </dgm:pt>
    <dgm:pt modelId="{FA15A5B2-5B34-4F38-8023-5961C9581A0D}" type="pres">
      <dgm:prSet presAssocID="{EFD67245-68F0-40E4-A3E7-CF75086D8139}" presName="Triangle" presStyleLbl="alignNode1" presStyleIdx="9" presStyleCnt="11"/>
      <dgm:spPr/>
    </dgm:pt>
    <dgm:pt modelId="{BB47C48C-04A9-4581-B658-A0439C569ECC}" type="pres">
      <dgm:prSet presAssocID="{5C2F4A82-5381-4513-965A-C0F82B78EB07}" presName="sibTrans" presStyleCnt="0"/>
      <dgm:spPr/>
    </dgm:pt>
    <dgm:pt modelId="{11220CF8-9365-42BA-8A81-652FE325B291}" type="pres">
      <dgm:prSet presAssocID="{5C2F4A82-5381-4513-965A-C0F82B78EB07}" presName="space" presStyleCnt="0"/>
      <dgm:spPr/>
    </dgm:pt>
    <dgm:pt modelId="{D5B793C3-C207-4CE4-9C09-1DF5CBDDB74A}" type="pres">
      <dgm:prSet presAssocID="{EF05AB1D-87B9-4E74-BF27-B9932261FD89}" presName="composite" presStyleCnt="0"/>
      <dgm:spPr/>
    </dgm:pt>
    <dgm:pt modelId="{1BE33EB7-F7BB-4214-B109-2CB0C578868F}" type="pres">
      <dgm:prSet presAssocID="{EF05AB1D-87B9-4E74-BF27-B9932261FD89}" presName="LShape" presStyleLbl="alignNode1" presStyleIdx="10" presStyleCnt="11"/>
      <dgm:spPr/>
    </dgm:pt>
    <dgm:pt modelId="{62218B67-F4B8-42E7-AC99-E213751D1576}" type="pres">
      <dgm:prSet presAssocID="{EF05AB1D-87B9-4E74-BF27-B9932261FD89}" presName="ParentText" presStyleLbl="revTx" presStyleIdx="5" presStyleCnt="6">
        <dgm:presLayoutVars>
          <dgm:chMax val="0"/>
          <dgm:chPref val="0"/>
          <dgm:bulletEnabled val="1"/>
        </dgm:presLayoutVars>
      </dgm:prSet>
      <dgm:spPr/>
    </dgm:pt>
  </dgm:ptLst>
  <dgm:cxnLst>
    <dgm:cxn modelId="{8D708D14-96FF-4464-A6C2-F4743DAF65BF}" type="presOf" srcId="{EFD67245-68F0-40E4-A3E7-CF75086D8139}" destId="{76926CFD-51AD-41FF-854F-F19528D5F661}" srcOrd="0" destOrd="0" presId="urn:microsoft.com/office/officeart/2009/3/layout/StepUpProcess"/>
    <dgm:cxn modelId="{884EC721-5C67-4C00-9799-250341784182}" type="presOf" srcId="{EF05AB1D-87B9-4E74-BF27-B9932261FD89}" destId="{62218B67-F4B8-42E7-AC99-E213751D1576}" srcOrd="0" destOrd="0" presId="urn:microsoft.com/office/officeart/2009/3/layout/StepUpProcess"/>
    <dgm:cxn modelId="{B9285067-C906-4FDE-AAAC-9EE99F7669E3}" type="presOf" srcId="{E4D23657-D1E8-4B22-974B-8DC90813F51B}" destId="{80B372F1-8EF3-4532-ACC6-E65E1D63ACA2}" srcOrd="0" destOrd="0" presId="urn:microsoft.com/office/officeart/2009/3/layout/StepUpProcess"/>
    <dgm:cxn modelId="{F43E217F-63DF-4F01-8A75-8D915C58B743}" type="presOf" srcId="{EFFBF12B-D63E-4B2E-A070-783B34F8067A}" destId="{CE98F38D-87FD-433F-8930-4DC2F926E253}" srcOrd="0" destOrd="0" presId="urn:microsoft.com/office/officeart/2009/3/layout/StepUpProcess"/>
    <dgm:cxn modelId="{F41CC988-630F-4DC0-915D-73ADA0B68BC6}" srcId="{41DDEAAE-DE55-45A3-A4F7-3874E0140D37}" destId="{BD3377A0-D83F-4360-A517-CF1E2FACB658}" srcOrd="3" destOrd="0" parTransId="{AE469777-5F85-4D92-958A-FC0107E94271}" sibTransId="{E9A87563-5CA8-4ADC-B963-6FB5E3966D63}"/>
    <dgm:cxn modelId="{99F95D8E-A851-4953-A3C5-9BF7753ED9FA}" srcId="{41DDEAAE-DE55-45A3-A4F7-3874E0140D37}" destId="{E4D23657-D1E8-4B22-974B-8DC90813F51B}" srcOrd="0" destOrd="0" parTransId="{89EF0911-2234-42D0-AEF3-7FADAFD12999}" sibTransId="{529487B0-19AA-4AAC-8F83-CF2C113EB84D}"/>
    <dgm:cxn modelId="{FBBEBB98-6A3F-48CA-8F07-FEC6BE8CDCCA}" srcId="{41DDEAAE-DE55-45A3-A4F7-3874E0140D37}" destId="{EF05AB1D-87B9-4E74-BF27-B9932261FD89}" srcOrd="5" destOrd="0" parTransId="{B5CEF747-3F55-4437-9FC2-99F95B7D5CB8}" sibTransId="{28B43E21-CC54-499F-8902-960932B05091}"/>
    <dgm:cxn modelId="{E2CAE39D-1A4D-4E41-9412-7C26BC0E5772}" type="presOf" srcId="{BD3377A0-D83F-4360-A517-CF1E2FACB658}" destId="{017BAF07-A8F4-4A8A-82EB-12AD8D0B263F}" srcOrd="0" destOrd="0" presId="urn:microsoft.com/office/officeart/2009/3/layout/StepUpProcess"/>
    <dgm:cxn modelId="{A98402AF-AFAB-470F-9C97-EF1C509D8499}" type="presOf" srcId="{15E11DBD-E9B5-4BCF-A56C-7AAE26CE30DC}" destId="{F0124EB5-2136-46F3-B2F4-41A5196C24A0}" srcOrd="0" destOrd="0" presId="urn:microsoft.com/office/officeart/2009/3/layout/StepUpProcess"/>
    <dgm:cxn modelId="{FDD1FFDE-2657-4CAA-9EC8-60AA0C45680E}" srcId="{41DDEAAE-DE55-45A3-A4F7-3874E0140D37}" destId="{EFFBF12B-D63E-4B2E-A070-783B34F8067A}" srcOrd="1" destOrd="0" parTransId="{343E670C-8990-448F-B74B-0C0C58F0AEE6}" sibTransId="{9B86FBBA-6870-48A7-BC63-BFB0AFA28A97}"/>
    <dgm:cxn modelId="{6004D8E9-45F1-46CA-AA98-D6488D6E1E6E}" srcId="{41DDEAAE-DE55-45A3-A4F7-3874E0140D37}" destId="{EFD67245-68F0-40E4-A3E7-CF75086D8139}" srcOrd="4" destOrd="0" parTransId="{C4132ABD-E4D5-4C48-A8B0-80E698B02A15}" sibTransId="{5C2F4A82-5381-4513-965A-C0F82B78EB07}"/>
    <dgm:cxn modelId="{5E0737F0-6DE4-4885-BC59-82E10D617E50}" srcId="{41DDEAAE-DE55-45A3-A4F7-3874E0140D37}" destId="{15E11DBD-E9B5-4BCF-A56C-7AAE26CE30DC}" srcOrd="2" destOrd="0" parTransId="{B7B43D5B-12E9-44B1-B818-4B50F6AD3C0A}" sibTransId="{329BDEDB-415B-4AB3-B964-E819D0C56DBB}"/>
    <dgm:cxn modelId="{2607AFFA-E9F8-4160-9AE4-19F4DB2B71C9}" type="presOf" srcId="{41DDEAAE-DE55-45A3-A4F7-3874E0140D37}" destId="{EB3CB291-E23A-4667-A32E-A640A76557A1}" srcOrd="0" destOrd="0" presId="urn:microsoft.com/office/officeart/2009/3/layout/StepUpProcess"/>
    <dgm:cxn modelId="{D3BFF791-8D8E-4FBF-9F59-1FB887121875}" type="presParOf" srcId="{EB3CB291-E23A-4667-A32E-A640A76557A1}" destId="{01035298-0CF7-4145-8EE2-24DBFEAF33BB}" srcOrd="0" destOrd="0" presId="urn:microsoft.com/office/officeart/2009/3/layout/StepUpProcess"/>
    <dgm:cxn modelId="{AFA2BCAD-2F0B-4C3E-86A6-55A260AD16B0}" type="presParOf" srcId="{01035298-0CF7-4145-8EE2-24DBFEAF33BB}" destId="{21E1F518-1190-4883-914B-1FB66E6D3A63}" srcOrd="0" destOrd="0" presId="urn:microsoft.com/office/officeart/2009/3/layout/StepUpProcess"/>
    <dgm:cxn modelId="{AF2B8620-9DC0-4A87-9014-D45C2D1F8B38}" type="presParOf" srcId="{01035298-0CF7-4145-8EE2-24DBFEAF33BB}" destId="{80B372F1-8EF3-4532-ACC6-E65E1D63ACA2}" srcOrd="1" destOrd="0" presId="urn:microsoft.com/office/officeart/2009/3/layout/StepUpProcess"/>
    <dgm:cxn modelId="{4AA5420E-C2A1-4D24-A1DA-DA9E7976427D}" type="presParOf" srcId="{01035298-0CF7-4145-8EE2-24DBFEAF33BB}" destId="{B746139E-4627-4CCC-9299-5653D77ED24D}" srcOrd="2" destOrd="0" presId="urn:microsoft.com/office/officeart/2009/3/layout/StepUpProcess"/>
    <dgm:cxn modelId="{C3204B2A-D9EE-439E-BA61-A2C860BFF519}" type="presParOf" srcId="{EB3CB291-E23A-4667-A32E-A640A76557A1}" destId="{780BC64D-2F67-498A-99F6-7EB28080D705}" srcOrd="1" destOrd="0" presId="urn:microsoft.com/office/officeart/2009/3/layout/StepUpProcess"/>
    <dgm:cxn modelId="{49AEC91A-7C1D-4222-94BA-4D738F2D6C79}" type="presParOf" srcId="{780BC64D-2F67-498A-99F6-7EB28080D705}" destId="{68E230FA-2656-4C78-B827-58AFD214F445}" srcOrd="0" destOrd="0" presId="urn:microsoft.com/office/officeart/2009/3/layout/StepUpProcess"/>
    <dgm:cxn modelId="{B657B910-3180-41F8-9122-03DBBDBF3255}" type="presParOf" srcId="{EB3CB291-E23A-4667-A32E-A640A76557A1}" destId="{CC0639C6-C78E-4427-B5B4-88CA730DBC20}" srcOrd="2" destOrd="0" presId="urn:microsoft.com/office/officeart/2009/3/layout/StepUpProcess"/>
    <dgm:cxn modelId="{5615F20F-C433-40BB-99B2-DF3CEE9939DE}" type="presParOf" srcId="{CC0639C6-C78E-4427-B5B4-88CA730DBC20}" destId="{D1AC90E4-4C47-4F79-AF06-D636658F9292}" srcOrd="0" destOrd="0" presId="urn:microsoft.com/office/officeart/2009/3/layout/StepUpProcess"/>
    <dgm:cxn modelId="{F8C53303-4A4C-4060-8420-4B609A5DB7CA}" type="presParOf" srcId="{CC0639C6-C78E-4427-B5B4-88CA730DBC20}" destId="{CE98F38D-87FD-433F-8930-4DC2F926E253}" srcOrd="1" destOrd="0" presId="urn:microsoft.com/office/officeart/2009/3/layout/StepUpProcess"/>
    <dgm:cxn modelId="{23EA5987-841F-4A91-A9E4-3A5579D9CA26}" type="presParOf" srcId="{CC0639C6-C78E-4427-B5B4-88CA730DBC20}" destId="{84BC51D0-2E9F-40A4-AC07-D4706FF704E6}" srcOrd="2" destOrd="0" presId="urn:microsoft.com/office/officeart/2009/3/layout/StepUpProcess"/>
    <dgm:cxn modelId="{0E846C73-F2D8-442E-80B7-D0A6B0FA2397}" type="presParOf" srcId="{EB3CB291-E23A-4667-A32E-A640A76557A1}" destId="{D350BB12-E746-412C-A07A-88A536CF34D6}" srcOrd="3" destOrd="0" presId="urn:microsoft.com/office/officeart/2009/3/layout/StepUpProcess"/>
    <dgm:cxn modelId="{41C0B277-1BF0-49E5-8FE5-9C9ECB3B977C}" type="presParOf" srcId="{D350BB12-E746-412C-A07A-88A536CF34D6}" destId="{CE9A9F09-57DF-4FB3-91E9-95F2B9251F87}" srcOrd="0" destOrd="0" presId="urn:microsoft.com/office/officeart/2009/3/layout/StepUpProcess"/>
    <dgm:cxn modelId="{BD02CC66-E7B8-4247-B83C-1E49E3A3190F}" type="presParOf" srcId="{EB3CB291-E23A-4667-A32E-A640A76557A1}" destId="{DF2F85E9-6BAE-40EA-8F18-DAFCA3EFFB69}" srcOrd="4" destOrd="0" presId="urn:microsoft.com/office/officeart/2009/3/layout/StepUpProcess"/>
    <dgm:cxn modelId="{73FD8DEB-3FA4-428D-8D3F-4FFB6F588D0C}" type="presParOf" srcId="{DF2F85E9-6BAE-40EA-8F18-DAFCA3EFFB69}" destId="{A5E67CF4-39ED-4CC8-A27F-E45EA5D3AC44}" srcOrd="0" destOrd="0" presId="urn:microsoft.com/office/officeart/2009/3/layout/StepUpProcess"/>
    <dgm:cxn modelId="{1D96201E-2684-4A2C-ABB0-E762F06034DB}" type="presParOf" srcId="{DF2F85E9-6BAE-40EA-8F18-DAFCA3EFFB69}" destId="{F0124EB5-2136-46F3-B2F4-41A5196C24A0}" srcOrd="1" destOrd="0" presId="urn:microsoft.com/office/officeart/2009/3/layout/StepUpProcess"/>
    <dgm:cxn modelId="{24606857-F5A8-4647-9106-43600BEA9834}" type="presParOf" srcId="{DF2F85E9-6BAE-40EA-8F18-DAFCA3EFFB69}" destId="{D5E82CFA-3F05-41CB-A66C-3A904CCE06CE}" srcOrd="2" destOrd="0" presId="urn:microsoft.com/office/officeart/2009/3/layout/StepUpProcess"/>
    <dgm:cxn modelId="{07D8BB63-7C45-4577-8989-CC9573B5B902}" type="presParOf" srcId="{EB3CB291-E23A-4667-A32E-A640A76557A1}" destId="{F5574CB1-AC1C-4773-A4A7-C4CE14EF6374}" srcOrd="5" destOrd="0" presId="urn:microsoft.com/office/officeart/2009/3/layout/StepUpProcess"/>
    <dgm:cxn modelId="{C4CA2C05-C5A2-47D3-932D-7D1B0EE24BEE}" type="presParOf" srcId="{F5574CB1-AC1C-4773-A4A7-C4CE14EF6374}" destId="{14FCF07D-F999-4928-B62C-1135C3080FD1}" srcOrd="0" destOrd="0" presId="urn:microsoft.com/office/officeart/2009/3/layout/StepUpProcess"/>
    <dgm:cxn modelId="{7FAFAFA6-7B39-4537-89CE-AEC6E1FDC1A9}" type="presParOf" srcId="{EB3CB291-E23A-4667-A32E-A640A76557A1}" destId="{F7267805-E3F7-4739-86C2-E4B79EC8094B}" srcOrd="6" destOrd="0" presId="urn:microsoft.com/office/officeart/2009/3/layout/StepUpProcess"/>
    <dgm:cxn modelId="{B8EEDE98-2938-420A-B3C9-CF0DD836BE71}" type="presParOf" srcId="{F7267805-E3F7-4739-86C2-E4B79EC8094B}" destId="{84BD6D55-A845-4FE2-8C87-9605ED8DE464}" srcOrd="0" destOrd="0" presId="urn:microsoft.com/office/officeart/2009/3/layout/StepUpProcess"/>
    <dgm:cxn modelId="{CB77E330-7285-406B-9575-53E4A1582DCA}" type="presParOf" srcId="{F7267805-E3F7-4739-86C2-E4B79EC8094B}" destId="{017BAF07-A8F4-4A8A-82EB-12AD8D0B263F}" srcOrd="1" destOrd="0" presId="urn:microsoft.com/office/officeart/2009/3/layout/StepUpProcess"/>
    <dgm:cxn modelId="{46A7B813-42EA-4587-87C6-265C5082DAA8}" type="presParOf" srcId="{F7267805-E3F7-4739-86C2-E4B79EC8094B}" destId="{71FCD863-F1A7-4F00-8FA6-43EF5FF39813}" srcOrd="2" destOrd="0" presId="urn:microsoft.com/office/officeart/2009/3/layout/StepUpProcess"/>
    <dgm:cxn modelId="{263D9B11-7D2E-49C0-9701-92FD574E2EB7}" type="presParOf" srcId="{EB3CB291-E23A-4667-A32E-A640A76557A1}" destId="{7AF2B522-4085-4969-8C64-8DC4E6FFD64A}" srcOrd="7" destOrd="0" presId="urn:microsoft.com/office/officeart/2009/3/layout/StepUpProcess"/>
    <dgm:cxn modelId="{73FAFD94-09C4-48A5-88CD-7E990585E45D}" type="presParOf" srcId="{7AF2B522-4085-4969-8C64-8DC4E6FFD64A}" destId="{00C4686B-8470-4017-BF03-218460CF5D5A}" srcOrd="0" destOrd="0" presId="urn:microsoft.com/office/officeart/2009/3/layout/StepUpProcess"/>
    <dgm:cxn modelId="{6DB0D0CE-90E6-4FDA-B7E1-9762E95325AD}" type="presParOf" srcId="{EB3CB291-E23A-4667-A32E-A640A76557A1}" destId="{DBA3B89E-E824-4295-BD4B-EB4329046CC4}" srcOrd="8" destOrd="0" presId="urn:microsoft.com/office/officeart/2009/3/layout/StepUpProcess"/>
    <dgm:cxn modelId="{55E960A2-C0DA-4030-9B75-5755E1B5FFD4}" type="presParOf" srcId="{DBA3B89E-E824-4295-BD4B-EB4329046CC4}" destId="{2244C8D9-A33F-47C7-9437-21C4B65EBB86}" srcOrd="0" destOrd="0" presId="urn:microsoft.com/office/officeart/2009/3/layout/StepUpProcess"/>
    <dgm:cxn modelId="{F22C61F7-1C43-41CE-B99B-9C241680F45A}" type="presParOf" srcId="{DBA3B89E-E824-4295-BD4B-EB4329046CC4}" destId="{76926CFD-51AD-41FF-854F-F19528D5F661}" srcOrd="1" destOrd="0" presId="urn:microsoft.com/office/officeart/2009/3/layout/StepUpProcess"/>
    <dgm:cxn modelId="{D08727B1-9F69-43B2-9FAD-20EA41EBC5B4}" type="presParOf" srcId="{DBA3B89E-E824-4295-BD4B-EB4329046CC4}" destId="{FA15A5B2-5B34-4F38-8023-5961C9581A0D}" srcOrd="2" destOrd="0" presId="urn:microsoft.com/office/officeart/2009/3/layout/StepUpProcess"/>
    <dgm:cxn modelId="{B7D3CAFB-233A-4228-AA70-C17EAE7800C7}" type="presParOf" srcId="{EB3CB291-E23A-4667-A32E-A640A76557A1}" destId="{BB47C48C-04A9-4581-B658-A0439C569ECC}" srcOrd="9" destOrd="0" presId="urn:microsoft.com/office/officeart/2009/3/layout/StepUpProcess"/>
    <dgm:cxn modelId="{CF03919A-E368-4208-B806-18BE970D0C32}" type="presParOf" srcId="{BB47C48C-04A9-4581-B658-A0439C569ECC}" destId="{11220CF8-9365-42BA-8A81-652FE325B291}" srcOrd="0" destOrd="0" presId="urn:microsoft.com/office/officeart/2009/3/layout/StepUpProcess"/>
    <dgm:cxn modelId="{3E0AC2E2-4174-4542-9E61-DEC852C3F582}" type="presParOf" srcId="{EB3CB291-E23A-4667-A32E-A640A76557A1}" destId="{D5B793C3-C207-4CE4-9C09-1DF5CBDDB74A}" srcOrd="10" destOrd="0" presId="urn:microsoft.com/office/officeart/2009/3/layout/StepUpProcess"/>
    <dgm:cxn modelId="{AECC67A1-CDDD-4046-9C73-1A06FE7B274A}" type="presParOf" srcId="{D5B793C3-C207-4CE4-9C09-1DF5CBDDB74A}" destId="{1BE33EB7-F7BB-4214-B109-2CB0C578868F}" srcOrd="0" destOrd="0" presId="urn:microsoft.com/office/officeart/2009/3/layout/StepUpProcess"/>
    <dgm:cxn modelId="{131CA61F-8F9C-4523-A082-8C88E1B77D72}" type="presParOf" srcId="{D5B793C3-C207-4CE4-9C09-1DF5CBDDB74A}" destId="{62218B67-F4B8-42E7-AC99-E213751D1576}"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13F462-65F8-4446-B147-46F180074C0A}" type="doc">
      <dgm:prSet loTypeId="urn:microsoft.com/office/officeart/2005/8/layout/vList2" loCatId="list" qsTypeId="urn:microsoft.com/office/officeart/2005/8/quickstyle/simple3" qsCatId="simple" csTypeId="urn:microsoft.com/office/officeart/2005/8/colors/accent0_1" csCatId="mainScheme" phldr="1"/>
      <dgm:spPr/>
      <dgm:t>
        <a:bodyPr/>
        <a:lstStyle/>
        <a:p>
          <a:endParaRPr lang="en-US"/>
        </a:p>
      </dgm:t>
    </dgm:pt>
    <dgm:pt modelId="{7AEACA4C-9826-4EAF-BB64-B7845C8A4169}">
      <dgm:prSet phldrT="[Text]" custT="1"/>
      <dgm:spPr/>
      <dgm:t>
        <a:bodyPr/>
        <a:lstStyle/>
        <a:p>
          <a:r>
            <a:rPr lang="en-US" sz="2400" dirty="0"/>
            <a:t>This curriculum has effectively been presented in many different ways, by many different professionals:</a:t>
          </a:r>
        </a:p>
      </dgm:t>
    </dgm:pt>
    <dgm:pt modelId="{099B2FAB-3AA0-42DE-AEB5-2DBA4FDF9A2D}" type="parTrans" cxnId="{8C357292-2F66-42F7-ADAF-C16BEBD48CDA}">
      <dgm:prSet/>
      <dgm:spPr/>
      <dgm:t>
        <a:bodyPr/>
        <a:lstStyle/>
        <a:p>
          <a:endParaRPr lang="en-US"/>
        </a:p>
      </dgm:t>
    </dgm:pt>
    <dgm:pt modelId="{2B2826E0-C2C3-4ADC-8A2E-572E98A1E16C}" type="sibTrans" cxnId="{8C357292-2F66-42F7-ADAF-C16BEBD48CDA}">
      <dgm:prSet/>
      <dgm:spPr/>
      <dgm:t>
        <a:bodyPr/>
        <a:lstStyle/>
        <a:p>
          <a:endParaRPr lang="en-US"/>
        </a:p>
      </dgm:t>
    </dgm:pt>
    <dgm:pt modelId="{1DDEC4B6-CF61-44C8-9537-927124DE6858}">
      <dgm:prSet custT="1"/>
      <dgm:spPr/>
      <dgm:t>
        <a:bodyPr/>
        <a:lstStyle/>
        <a:p>
          <a:r>
            <a:rPr lang="en-US" sz="2000" dirty="0"/>
            <a:t>Classroom teachers present it as independent lessons.</a:t>
          </a:r>
        </a:p>
      </dgm:t>
    </dgm:pt>
    <dgm:pt modelId="{381049A3-B0CF-40E8-9865-ED385B09AC43}" type="parTrans" cxnId="{4AECB9E7-05FF-4FC4-AA1D-93A6137D7DD0}">
      <dgm:prSet/>
      <dgm:spPr/>
      <dgm:t>
        <a:bodyPr/>
        <a:lstStyle/>
        <a:p>
          <a:endParaRPr lang="en-US"/>
        </a:p>
      </dgm:t>
    </dgm:pt>
    <dgm:pt modelId="{527787B6-486B-47CC-AC16-9F562C5194AF}" type="sibTrans" cxnId="{4AECB9E7-05FF-4FC4-AA1D-93A6137D7DD0}">
      <dgm:prSet/>
      <dgm:spPr/>
      <dgm:t>
        <a:bodyPr/>
        <a:lstStyle/>
        <a:p>
          <a:endParaRPr lang="en-US"/>
        </a:p>
      </dgm:t>
    </dgm:pt>
    <dgm:pt modelId="{F5DB9893-B26E-49DA-AB62-97DA64FC1C77}">
      <dgm:prSet custT="1"/>
      <dgm:spPr/>
      <dgm:t>
        <a:bodyPr/>
        <a:lstStyle/>
        <a:p>
          <a:r>
            <a:rPr lang="en-US" sz="2000" dirty="0"/>
            <a:t>Health teachers present it as part of the study on safety.</a:t>
          </a:r>
        </a:p>
      </dgm:t>
    </dgm:pt>
    <dgm:pt modelId="{D6843499-32B9-42AF-8A73-D8F709E5F96B}" type="parTrans" cxnId="{4CAF5AB6-02D1-467A-882A-63996D454A74}">
      <dgm:prSet/>
      <dgm:spPr/>
      <dgm:t>
        <a:bodyPr/>
        <a:lstStyle/>
        <a:p>
          <a:endParaRPr lang="en-US"/>
        </a:p>
      </dgm:t>
    </dgm:pt>
    <dgm:pt modelId="{C1CA8BBB-DA20-4942-8E86-F692FA2A4C6E}" type="sibTrans" cxnId="{4CAF5AB6-02D1-467A-882A-63996D454A74}">
      <dgm:prSet/>
      <dgm:spPr/>
      <dgm:t>
        <a:bodyPr/>
        <a:lstStyle/>
        <a:p>
          <a:endParaRPr lang="en-US"/>
        </a:p>
      </dgm:t>
    </dgm:pt>
    <dgm:pt modelId="{3A195B04-11BC-4A06-AC91-AAAD6938D5B0}">
      <dgm:prSet custT="1"/>
      <dgm:spPr/>
      <dgm:t>
        <a:bodyPr/>
        <a:lstStyle/>
        <a:p>
          <a:r>
            <a:rPr lang="en-US" sz="2000" dirty="0"/>
            <a:t>Guidance counselors present selected topics to the classrooms.</a:t>
          </a:r>
        </a:p>
      </dgm:t>
    </dgm:pt>
    <dgm:pt modelId="{457512B7-2026-442F-A8C9-EDB949F7D6B8}" type="parTrans" cxnId="{F2D9B81C-5735-4C11-B4EF-F466A59E1318}">
      <dgm:prSet/>
      <dgm:spPr/>
      <dgm:t>
        <a:bodyPr/>
        <a:lstStyle/>
        <a:p>
          <a:endParaRPr lang="en-US"/>
        </a:p>
      </dgm:t>
    </dgm:pt>
    <dgm:pt modelId="{9EE69C60-AEF0-4B48-A138-1CD835CF5B25}" type="sibTrans" cxnId="{F2D9B81C-5735-4C11-B4EF-F466A59E1318}">
      <dgm:prSet/>
      <dgm:spPr/>
      <dgm:t>
        <a:bodyPr/>
        <a:lstStyle/>
        <a:p>
          <a:endParaRPr lang="en-US"/>
        </a:p>
      </dgm:t>
    </dgm:pt>
    <dgm:pt modelId="{B87BD802-EA3B-4D66-9647-4AC6C61DF018}">
      <dgm:prSet custT="1"/>
      <dgm:spPr/>
      <dgm:t>
        <a:bodyPr/>
        <a:lstStyle/>
        <a:p>
          <a:r>
            <a:rPr lang="en-US" sz="2000" dirty="0"/>
            <a:t>Public safety present the lessons in the classroom.</a:t>
          </a:r>
        </a:p>
      </dgm:t>
    </dgm:pt>
    <dgm:pt modelId="{D1C7FEBE-4A73-4E7C-8239-28029A373B54}" type="parTrans" cxnId="{1C2E2120-1003-480F-857B-84BF15C4B1CE}">
      <dgm:prSet/>
      <dgm:spPr/>
      <dgm:t>
        <a:bodyPr/>
        <a:lstStyle/>
        <a:p>
          <a:endParaRPr lang="en-US"/>
        </a:p>
      </dgm:t>
    </dgm:pt>
    <dgm:pt modelId="{99C97521-4EBC-493B-AE6C-1AE72290ED92}" type="sibTrans" cxnId="{1C2E2120-1003-480F-857B-84BF15C4B1CE}">
      <dgm:prSet/>
      <dgm:spPr/>
      <dgm:t>
        <a:bodyPr/>
        <a:lstStyle/>
        <a:p>
          <a:endParaRPr lang="en-US"/>
        </a:p>
      </dgm:t>
    </dgm:pt>
    <dgm:pt modelId="{D5532A81-A935-46EE-B9ED-87514BCF7299}">
      <dgm:prSet custT="1"/>
      <dgm:spPr/>
      <dgm:t>
        <a:bodyPr/>
        <a:lstStyle/>
        <a:p>
          <a:r>
            <a:rPr lang="en-US" sz="2000" dirty="0"/>
            <a:t>Teamwork is used (police officers + guidance counselors, etc.)</a:t>
          </a:r>
        </a:p>
      </dgm:t>
    </dgm:pt>
    <dgm:pt modelId="{3064516E-2B5B-4004-B5CC-453C4E868BA9}" type="parTrans" cxnId="{0C078906-9F67-46B6-B85D-69C2173332EE}">
      <dgm:prSet/>
      <dgm:spPr/>
      <dgm:t>
        <a:bodyPr/>
        <a:lstStyle/>
        <a:p>
          <a:endParaRPr lang="en-US"/>
        </a:p>
      </dgm:t>
    </dgm:pt>
    <dgm:pt modelId="{E610AC09-4490-42FF-9862-0F5D1143F967}" type="sibTrans" cxnId="{0C078906-9F67-46B6-B85D-69C2173332EE}">
      <dgm:prSet/>
      <dgm:spPr/>
      <dgm:t>
        <a:bodyPr/>
        <a:lstStyle/>
        <a:p>
          <a:endParaRPr lang="en-US"/>
        </a:p>
      </dgm:t>
    </dgm:pt>
    <dgm:pt modelId="{EF0FE11F-05AC-4AD3-B515-858E5E8B5186}">
      <dgm:prSet custT="1"/>
      <dgm:spPr/>
      <dgm:t>
        <a:bodyPr/>
        <a:lstStyle/>
        <a:p>
          <a:r>
            <a:rPr lang="en-US" sz="2000" dirty="0"/>
            <a:t>Self-defense instructors utilize the curriculum as a passive alternative.</a:t>
          </a:r>
        </a:p>
      </dgm:t>
    </dgm:pt>
    <dgm:pt modelId="{D5133D31-A636-49DE-B07C-FC8E2202F004}" type="parTrans" cxnId="{9F521104-C891-4F84-8ADC-FBED93131FA8}">
      <dgm:prSet/>
      <dgm:spPr/>
      <dgm:t>
        <a:bodyPr/>
        <a:lstStyle/>
        <a:p>
          <a:endParaRPr lang="en-US"/>
        </a:p>
      </dgm:t>
    </dgm:pt>
    <dgm:pt modelId="{3BD35FDD-7FBF-4C41-AAFD-93D845839C14}" type="sibTrans" cxnId="{9F521104-C891-4F84-8ADC-FBED93131FA8}">
      <dgm:prSet/>
      <dgm:spPr/>
      <dgm:t>
        <a:bodyPr/>
        <a:lstStyle/>
        <a:p>
          <a:endParaRPr lang="en-US"/>
        </a:p>
      </dgm:t>
    </dgm:pt>
    <dgm:pt modelId="{B7B390F0-2675-4C67-A11B-94EBE7246310}">
      <dgm:prSet custT="1"/>
      <dgm:spPr/>
      <dgm:t>
        <a:bodyPr/>
        <a:lstStyle/>
        <a:p>
          <a:r>
            <a:rPr lang="en-US" sz="2000" dirty="0"/>
            <a:t>Day cares, religious organizations and non-profits incorporate the curriculum concepts into other lessons or programs. </a:t>
          </a:r>
        </a:p>
      </dgm:t>
    </dgm:pt>
    <dgm:pt modelId="{A862F284-0CAC-46C6-A009-10F7C854C82A}" type="parTrans" cxnId="{2CD2C33D-0BAE-4FCD-A89F-A1D200F7ABC7}">
      <dgm:prSet/>
      <dgm:spPr/>
      <dgm:t>
        <a:bodyPr/>
        <a:lstStyle/>
        <a:p>
          <a:endParaRPr lang="en-US"/>
        </a:p>
      </dgm:t>
    </dgm:pt>
    <dgm:pt modelId="{81FAE697-9308-4260-A3D8-3EFE44C74004}" type="sibTrans" cxnId="{2CD2C33D-0BAE-4FCD-A89F-A1D200F7ABC7}">
      <dgm:prSet/>
      <dgm:spPr/>
      <dgm:t>
        <a:bodyPr/>
        <a:lstStyle/>
        <a:p>
          <a:endParaRPr lang="en-US"/>
        </a:p>
      </dgm:t>
    </dgm:pt>
    <dgm:pt modelId="{15DEF225-917E-4001-8098-8090D654BE64}" type="pres">
      <dgm:prSet presAssocID="{DC13F462-65F8-4446-B147-46F180074C0A}" presName="linear" presStyleCnt="0">
        <dgm:presLayoutVars>
          <dgm:animLvl val="lvl"/>
          <dgm:resizeHandles val="exact"/>
        </dgm:presLayoutVars>
      </dgm:prSet>
      <dgm:spPr/>
    </dgm:pt>
    <dgm:pt modelId="{F184F530-417B-4521-BE04-5F72F68C260D}" type="pres">
      <dgm:prSet presAssocID="{7AEACA4C-9826-4EAF-BB64-B7845C8A4169}" presName="parentText" presStyleLbl="node1" presStyleIdx="0" presStyleCnt="1" custScaleY="72263" custLinFactNeighborX="192" custLinFactNeighborY="-18941">
        <dgm:presLayoutVars>
          <dgm:chMax val="0"/>
          <dgm:bulletEnabled val="1"/>
        </dgm:presLayoutVars>
      </dgm:prSet>
      <dgm:spPr/>
    </dgm:pt>
    <dgm:pt modelId="{EF49B591-DFCD-4A74-9ED0-3F895958759D}" type="pres">
      <dgm:prSet presAssocID="{7AEACA4C-9826-4EAF-BB64-B7845C8A4169}" presName="childText" presStyleLbl="revTx" presStyleIdx="0" presStyleCnt="1">
        <dgm:presLayoutVars>
          <dgm:bulletEnabled val="1"/>
        </dgm:presLayoutVars>
      </dgm:prSet>
      <dgm:spPr/>
    </dgm:pt>
  </dgm:ptLst>
  <dgm:cxnLst>
    <dgm:cxn modelId="{9F521104-C891-4F84-8ADC-FBED93131FA8}" srcId="{7AEACA4C-9826-4EAF-BB64-B7845C8A4169}" destId="{EF0FE11F-05AC-4AD3-B515-858E5E8B5186}" srcOrd="5" destOrd="0" parTransId="{D5133D31-A636-49DE-B07C-FC8E2202F004}" sibTransId="{3BD35FDD-7FBF-4C41-AAFD-93D845839C14}"/>
    <dgm:cxn modelId="{0C078906-9F67-46B6-B85D-69C2173332EE}" srcId="{7AEACA4C-9826-4EAF-BB64-B7845C8A4169}" destId="{D5532A81-A935-46EE-B9ED-87514BCF7299}" srcOrd="4" destOrd="0" parTransId="{3064516E-2B5B-4004-B5CC-453C4E868BA9}" sibTransId="{E610AC09-4490-42FF-9862-0F5D1143F967}"/>
    <dgm:cxn modelId="{F2D9B81C-5735-4C11-B4EF-F466A59E1318}" srcId="{7AEACA4C-9826-4EAF-BB64-B7845C8A4169}" destId="{3A195B04-11BC-4A06-AC91-AAAD6938D5B0}" srcOrd="2" destOrd="0" parTransId="{457512B7-2026-442F-A8C9-EDB949F7D6B8}" sibTransId="{9EE69C60-AEF0-4B48-A138-1CD835CF5B25}"/>
    <dgm:cxn modelId="{C972E91F-1985-460D-91B7-6CA8D596A8E9}" type="presOf" srcId="{1DDEC4B6-CF61-44C8-9537-927124DE6858}" destId="{EF49B591-DFCD-4A74-9ED0-3F895958759D}" srcOrd="0" destOrd="0" presId="urn:microsoft.com/office/officeart/2005/8/layout/vList2"/>
    <dgm:cxn modelId="{1C2E2120-1003-480F-857B-84BF15C4B1CE}" srcId="{7AEACA4C-9826-4EAF-BB64-B7845C8A4169}" destId="{B87BD802-EA3B-4D66-9647-4AC6C61DF018}" srcOrd="3" destOrd="0" parTransId="{D1C7FEBE-4A73-4E7C-8239-28029A373B54}" sibTransId="{99C97521-4EBC-493B-AE6C-1AE72290ED92}"/>
    <dgm:cxn modelId="{F8507325-9998-4A91-9BC3-68E5CF9BA4F7}" type="presOf" srcId="{7AEACA4C-9826-4EAF-BB64-B7845C8A4169}" destId="{F184F530-417B-4521-BE04-5F72F68C260D}" srcOrd="0" destOrd="0" presId="urn:microsoft.com/office/officeart/2005/8/layout/vList2"/>
    <dgm:cxn modelId="{2CD2C33D-0BAE-4FCD-A89F-A1D200F7ABC7}" srcId="{7AEACA4C-9826-4EAF-BB64-B7845C8A4169}" destId="{B7B390F0-2675-4C67-A11B-94EBE7246310}" srcOrd="6" destOrd="0" parTransId="{A862F284-0CAC-46C6-A009-10F7C854C82A}" sibTransId="{81FAE697-9308-4260-A3D8-3EFE44C74004}"/>
    <dgm:cxn modelId="{AA14553F-8ECB-43A8-96B2-48B775DCDE42}" type="presOf" srcId="{B87BD802-EA3B-4D66-9647-4AC6C61DF018}" destId="{EF49B591-DFCD-4A74-9ED0-3F895958759D}" srcOrd="0" destOrd="3" presId="urn:microsoft.com/office/officeart/2005/8/layout/vList2"/>
    <dgm:cxn modelId="{097CCE5B-DCAD-40E7-A3B0-F8E107CE161E}" type="presOf" srcId="{F5DB9893-B26E-49DA-AB62-97DA64FC1C77}" destId="{EF49B591-DFCD-4A74-9ED0-3F895958759D}" srcOrd="0" destOrd="1" presId="urn:microsoft.com/office/officeart/2005/8/layout/vList2"/>
    <dgm:cxn modelId="{0EF9D265-D479-4DF2-A2C6-356495B25814}" type="presOf" srcId="{EF0FE11F-05AC-4AD3-B515-858E5E8B5186}" destId="{EF49B591-DFCD-4A74-9ED0-3F895958759D}" srcOrd="0" destOrd="5" presId="urn:microsoft.com/office/officeart/2005/8/layout/vList2"/>
    <dgm:cxn modelId="{01AF6A76-F55C-47B1-A5CF-774618EF8284}" type="presOf" srcId="{B7B390F0-2675-4C67-A11B-94EBE7246310}" destId="{EF49B591-DFCD-4A74-9ED0-3F895958759D}" srcOrd="0" destOrd="6" presId="urn:microsoft.com/office/officeart/2005/8/layout/vList2"/>
    <dgm:cxn modelId="{88BDA58D-2D6C-4C6B-9BC1-B9EAA5A8160D}" type="presOf" srcId="{D5532A81-A935-46EE-B9ED-87514BCF7299}" destId="{EF49B591-DFCD-4A74-9ED0-3F895958759D}" srcOrd="0" destOrd="4" presId="urn:microsoft.com/office/officeart/2005/8/layout/vList2"/>
    <dgm:cxn modelId="{8C357292-2F66-42F7-ADAF-C16BEBD48CDA}" srcId="{DC13F462-65F8-4446-B147-46F180074C0A}" destId="{7AEACA4C-9826-4EAF-BB64-B7845C8A4169}" srcOrd="0" destOrd="0" parTransId="{099B2FAB-3AA0-42DE-AEB5-2DBA4FDF9A2D}" sibTransId="{2B2826E0-C2C3-4ADC-8A2E-572E98A1E16C}"/>
    <dgm:cxn modelId="{4CAF5AB6-02D1-467A-882A-63996D454A74}" srcId="{7AEACA4C-9826-4EAF-BB64-B7845C8A4169}" destId="{F5DB9893-B26E-49DA-AB62-97DA64FC1C77}" srcOrd="1" destOrd="0" parTransId="{D6843499-32B9-42AF-8A73-D8F709E5F96B}" sibTransId="{C1CA8BBB-DA20-4942-8E86-F692FA2A4C6E}"/>
    <dgm:cxn modelId="{473CCFDA-A651-40FC-BBA6-BD3234715678}" type="presOf" srcId="{DC13F462-65F8-4446-B147-46F180074C0A}" destId="{15DEF225-917E-4001-8098-8090D654BE64}" srcOrd="0" destOrd="0" presId="urn:microsoft.com/office/officeart/2005/8/layout/vList2"/>
    <dgm:cxn modelId="{4AECB9E7-05FF-4FC4-AA1D-93A6137D7DD0}" srcId="{7AEACA4C-9826-4EAF-BB64-B7845C8A4169}" destId="{1DDEC4B6-CF61-44C8-9537-927124DE6858}" srcOrd="0" destOrd="0" parTransId="{381049A3-B0CF-40E8-9865-ED385B09AC43}" sibTransId="{527787B6-486B-47CC-AC16-9F562C5194AF}"/>
    <dgm:cxn modelId="{D503C4F5-C537-45A7-AC01-955F69395D72}" type="presOf" srcId="{3A195B04-11BC-4A06-AC91-AAAD6938D5B0}" destId="{EF49B591-DFCD-4A74-9ED0-3F895958759D}" srcOrd="0" destOrd="2" presId="urn:microsoft.com/office/officeart/2005/8/layout/vList2"/>
    <dgm:cxn modelId="{84729703-4AE0-4506-AF58-F684546F4E9F}" type="presParOf" srcId="{15DEF225-917E-4001-8098-8090D654BE64}" destId="{F184F530-417B-4521-BE04-5F72F68C260D}" srcOrd="0" destOrd="0" presId="urn:microsoft.com/office/officeart/2005/8/layout/vList2"/>
    <dgm:cxn modelId="{7FCA2368-92B1-4AFC-93E3-D5FC980EEF4F}" type="presParOf" srcId="{15DEF225-917E-4001-8098-8090D654BE64}" destId="{EF49B591-DFCD-4A74-9ED0-3F895958759D}"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BB89C4-146C-4330-A9C3-8BE8AC5D1D95}"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US"/>
        </a:p>
      </dgm:t>
    </dgm:pt>
    <dgm:pt modelId="{3F6D452C-D6AE-477C-B785-1976F87004A4}">
      <dgm:prSet custT="1"/>
      <dgm:spPr/>
      <dgm:t>
        <a:bodyPr/>
        <a:lstStyle/>
        <a:p>
          <a:pPr rtl="0"/>
          <a:r>
            <a:rPr lang="en-US" sz="1400" b="0" dirty="0"/>
            <a:t>The curriculum structure is comprised of modular lessons, and they may be presented in three easy ways. With one exception, they may be taught in any order. </a:t>
          </a:r>
        </a:p>
      </dgm:t>
    </dgm:pt>
    <dgm:pt modelId="{91C72C67-FECF-4194-9C1E-EC296FC3075F}" type="parTrans" cxnId="{91B2CD79-BD5F-48E9-91C8-91C624528A0E}">
      <dgm:prSet/>
      <dgm:spPr/>
      <dgm:t>
        <a:bodyPr/>
        <a:lstStyle/>
        <a:p>
          <a:endParaRPr lang="en-US"/>
        </a:p>
      </dgm:t>
    </dgm:pt>
    <dgm:pt modelId="{B8B12300-35A2-4E88-94D6-730AF790E940}" type="sibTrans" cxnId="{91B2CD79-BD5F-48E9-91C8-91C624528A0E}">
      <dgm:prSet/>
      <dgm:spPr/>
      <dgm:t>
        <a:bodyPr/>
        <a:lstStyle/>
        <a:p>
          <a:endParaRPr lang="en-US"/>
        </a:p>
      </dgm:t>
    </dgm:pt>
    <dgm:pt modelId="{AF94FDC1-742A-47E1-BB30-6205AC9F30C7}">
      <dgm:prSet custT="1"/>
      <dgm:spPr/>
      <dgm:t>
        <a:bodyPr/>
        <a:lstStyle/>
        <a:p>
          <a:pPr rtl="0"/>
          <a:r>
            <a:rPr lang="en-US" sz="1400" b="1" dirty="0">
              <a:solidFill>
                <a:srgbClr val="FF0000"/>
              </a:solidFill>
            </a:rPr>
            <a:t>“Check First” is the most important topic and should be taught </a:t>
          </a:r>
          <a:r>
            <a:rPr lang="en-US" sz="1400" b="1" u="sng" dirty="0">
              <a:solidFill>
                <a:srgbClr val="FF0000"/>
              </a:solidFill>
            </a:rPr>
            <a:t>first</a:t>
          </a:r>
          <a:r>
            <a:rPr lang="en-US" sz="1400" b="1" dirty="0">
              <a:solidFill>
                <a:srgbClr val="FF0000"/>
              </a:solidFill>
            </a:rPr>
            <a:t>.</a:t>
          </a:r>
        </a:p>
      </dgm:t>
    </dgm:pt>
    <dgm:pt modelId="{FF7945D4-2492-452C-B27B-6D8DC88815F8}" type="parTrans" cxnId="{78B02FA7-2E70-4BCC-9BFE-FFDD8B022D55}">
      <dgm:prSet/>
      <dgm:spPr/>
      <dgm:t>
        <a:bodyPr/>
        <a:lstStyle/>
        <a:p>
          <a:endParaRPr lang="en-US"/>
        </a:p>
      </dgm:t>
    </dgm:pt>
    <dgm:pt modelId="{98F4BFA9-0146-4044-B54E-62777A2F1EC6}" type="sibTrans" cxnId="{78B02FA7-2E70-4BCC-9BFE-FFDD8B022D55}">
      <dgm:prSet/>
      <dgm:spPr/>
      <dgm:t>
        <a:bodyPr/>
        <a:lstStyle/>
        <a:p>
          <a:endParaRPr lang="en-US"/>
        </a:p>
      </dgm:t>
    </dgm:pt>
    <dgm:pt modelId="{632D1414-5205-4496-8CBA-65E0688882F7}">
      <dgm:prSet custT="1"/>
      <dgm:spPr/>
      <dgm:t>
        <a:bodyPr/>
        <a:lstStyle/>
        <a:p>
          <a:pPr rtl="0"/>
          <a:r>
            <a:rPr lang="en-US" sz="1400" b="0" dirty="0"/>
            <a:t>1. </a:t>
          </a:r>
          <a:r>
            <a:rPr lang="en-US" sz="1400" b="0" u="sng" dirty="0"/>
            <a:t>Present one or two individual topics in a session</a:t>
          </a:r>
          <a:r>
            <a:rPr lang="en-US" sz="1400" b="0" dirty="0"/>
            <a:t>, followed by a reinforcement activity</a:t>
          </a:r>
        </a:p>
      </dgm:t>
    </dgm:pt>
    <dgm:pt modelId="{D5C2C76D-FF44-46AF-AE4F-6E216404C048}" type="parTrans" cxnId="{4BFBC3E0-5B43-486F-AC83-BCAD27CF695E}">
      <dgm:prSet/>
      <dgm:spPr/>
      <dgm:t>
        <a:bodyPr/>
        <a:lstStyle/>
        <a:p>
          <a:endParaRPr lang="en-US"/>
        </a:p>
      </dgm:t>
    </dgm:pt>
    <dgm:pt modelId="{2681F7D2-90C0-4E38-B486-61896B375187}" type="sibTrans" cxnId="{4BFBC3E0-5B43-486F-AC83-BCAD27CF695E}">
      <dgm:prSet/>
      <dgm:spPr/>
      <dgm:t>
        <a:bodyPr/>
        <a:lstStyle/>
        <a:p>
          <a:endParaRPr lang="en-US"/>
        </a:p>
      </dgm:t>
    </dgm:pt>
    <dgm:pt modelId="{ACCFF679-FD4F-485F-B4D6-13C02964C818}">
      <dgm:prSet custT="1"/>
      <dgm:spPr/>
      <dgm:t>
        <a:bodyPr/>
        <a:lstStyle/>
        <a:p>
          <a:pPr rtl="0"/>
          <a:r>
            <a:rPr lang="en-US" sz="1400" b="0" dirty="0"/>
            <a:t>2. </a:t>
          </a:r>
          <a:r>
            <a:rPr lang="en-US" sz="1400" b="0" u="sng" dirty="0"/>
            <a:t>Present a general lesson that briefly covers many or all topics</a:t>
          </a:r>
          <a:r>
            <a:rPr lang="en-US" sz="1400" b="0" dirty="0"/>
            <a:t>. </a:t>
          </a:r>
        </a:p>
      </dgm:t>
    </dgm:pt>
    <dgm:pt modelId="{F41FB146-5A5F-4587-907F-541337FAE770}" type="parTrans" cxnId="{3FDE3058-6E95-4C7E-B58E-6842019DD622}">
      <dgm:prSet/>
      <dgm:spPr/>
      <dgm:t>
        <a:bodyPr/>
        <a:lstStyle/>
        <a:p>
          <a:endParaRPr lang="en-US"/>
        </a:p>
      </dgm:t>
    </dgm:pt>
    <dgm:pt modelId="{66618214-6DB1-4ADF-AD00-FCF095F0CAD4}" type="sibTrans" cxnId="{3FDE3058-6E95-4C7E-B58E-6842019DD622}">
      <dgm:prSet/>
      <dgm:spPr/>
      <dgm:t>
        <a:bodyPr/>
        <a:lstStyle/>
        <a:p>
          <a:endParaRPr lang="en-US"/>
        </a:p>
      </dgm:t>
    </dgm:pt>
    <dgm:pt modelId="{B20A271A-C6DB-4B4C-A51E-49E187C9087C}">
      <dgm:prSet custT="1"/>
      <dgm:spPr/>
      <dgm:t>
        <a:bodyPr/>
        <a:lstStyle/>
        <a:p>
          <a:pPr rtl="0"/>
          <a:r>
            <a:rPr lang="en-US" sz="1400" b="0" dirty="0"/>
            <a:t>3. </a:t>
          </a:r>
          <a:r>
            <a:rPr lang="en-US" sz="1400" b="0" u="sng" dirty="0"/>
            <a:t>Mini-Lessons</a:t>
          </a:r>
          <a:endParaRPr lang="en-US" sz="1400" b="0" dirty="0"/>
        </a:p>
      </dgm:t>
    </dgm:pt>
    <dgm:pt modelId="{8659A718-E71E-455E-A619-1348E821276E}" type="parTrans" cxnId="{28094352-BE4A-4DDD-9CCE-52BC8943AE58}">
      <dgm:prSet/>
      <dgm:spPr/>
      <dgm:t>
        <a:bodyPr/>
        <a:lstStyle/>
        <a:p>
          <a:endParaRPr lang="en-US"/>
        </a:p>
      </dgm:t>
    </dgm:pt>
    <dgm:pt modelId="{DFC88ECC-EEA1-4D82-9654-BCB43DA5ECC8}" type="sibTrans" cxnId="{28094352-BE4A-4DDD-9CCE-52BC8943AE58}">
      <dgm:prSet/>
      <dgm:spPr/>
      <dgm:t>
        <a:bodyPr/>
        <a:lstStyle/>
        <a:p>
          <a:endParaRPr lang="en-US"/>
        </a:p>
      </dgm:t>
    </dgm:pt>
    <dgm:pt modelId="{72142A47-31F1-4C1D-90FB-1FF9D2461EFC}">
      <dgm:prSet custT="1"/>
      <dgm:spPr/>
      <dgm:t>
        <a:bodyPr/>
        <a:lstStyle/>
        <a:p>
          <a:r>
            <a:rPr lang="en-US" sz="1400" b="1" dirty="0">
              <a:solidFill>
                <a:srgbClr val="FF0000"/>
              </a:solidFill>
            </a:rPr>
            <a:t>The following are examples of Mini-Lessons: How to describe a person or vehicle; license plate, people or vehicle flash cards. </a:t>
          </a:r>
        </a:p>
      </dgm:t>
    </dgm:pt>
    <dgm:pt modelId="{FBBDD992-10B4-4260-84CB-3D8362D8EF50}" type="parTrans" cxnId="{D4EC5076-5C4E-452E-BCE2-4A1CC723CA5D}">
      <dgm:prSet/>
      <dgm:spPr/>
      <dgm:t>
        <a:bodyPr/>
        <a:lstStyle/>
        <a:p>
          <a:endParaRPr lang="en-US"/>
        </a:p>
      </dgm:t>
    </dgm:pt>
    <dgm:pt modelId="{18140B31-932B-41A2-AC91-46C50448C40B}" type="sibTrans" cxnId="{D4EC5076-5C4E-452E-BCE2-4A1CC723CA5D}">
      <dgm:prSet/>
      <dgm:spPr/>
      <dgm:t>
        <a:bodyPr/>
        <a:lstStyle/>
        <a:p>
          <a:endParaRPr lang="en-US"/>
        </a:p>
      </dgm:t>
    </dgm:pt>
    <dgm:pt modelId="{D0120685-7368-4AD4-B96C-63AFD2A652E0}" type="pres">
      <dgm:prSet presAssocID="{A2BB89C4-146C-4330-A9C3-8BE8AC5D1D95}" presName="linear" presStyleCnt="0">
        <dgm:presLayoutVars>
          <dgm:animLvl val="lvl"/>
          <dgm:resizeHandles val="exact"/>
        </dgm:presLayoutVars>
      </dgm:prSet>
      <dgm:spPr/>
    </dgm:pt>
    <dgm:pt modelId="{5EAD1859-7454-482C-86E2-D6B8CB4BBDC2}" type="pres">
      <dgm:prSet presAssocID="{3F6D452C-D6AE-477C-B785-1976F87004A4}" presName="parentText" presStyleLbl="node1" presStyleIdx="0" presStyleCnt="4" custScaleY="71737">
        <dgm:presLayoutVars>
          <dgm:chMax val="0"/>
          <dgm:bulletEnabled val="1"/>
        </dgm:presLayoutVars>
      </dgm:prSet>
      <dgm:spPr/>
    </dgm:pt>
    <dgm:pt modelId="{9844CE8C-F087-4A3F-82E9-348B6B579735}" type="pres">
      <dgm:prSet presAssocID="{3F6D452C-D6AE-477C-B785-1976F87004A4}" presName="childText" presStyleLbl="revTx" presStyleIdx="0" presStyleCnt="2" custScaleY="47946">
        <dgm:presLayoutVars>
          <dgm:bulletEnabled val="1"/>
        </dgm:presLayoutVars>
      </dgm:prSet>
      <dgm:spPr/>
    </dgm:pt>
    <dgm:pt modelId="{3A4E5D79-6200-4DD9-B496-169DEB496D2B}" type="pres">
      <dgm:prSet presAssocID="{632D1414-5205-4496-8CBA-65E0688882F7}" presName="parentText" presStyleLbl="node1" presStyleIdx="1" presStyleCnt="4" custScaleY="72611">
        <dgm:presLayoutVars>
          <dgm:chMax val="0"/>
          <dgm:bulletEnabled val="1"/>
        </dgm:presLayoutVars>
      </dgm:prSet>
      <dgm:spPr/>
    </dgm:pt>
    <dgm:pt modelId="{43A6FDB4-C574-44C8-B4D3-17FFCF1119AC}" type="pres">
      <dgm:prSet presAssocID="{2681F7D2-90C0-4E38-B486-61896B375187}" presName="spacer" presStyleCnt="0"/>
      <dgm:spPr/>
    </dgm:pt>
    <dgm:pt modelId="{0621BC14-BAB9-4078-8652-4BAC7D3B9040}" type="pres">
      <dgm:prSet presAssocID="{ACCFF679-FD4F-485F-B4D6-13C02964C818}" presName="parentText" presStyleLbl="node1" presStyleIdx="2" presStyleCnt="4" custScaleY="64922">
        <dgm:presLayoutVars>
          <dgm:chMax val="0"/>
          <dgm:bulletEnabled val="1"/>
        </dgm:presLayoutVars>
      </dgm:prSet>
      <dgm:spPr/>
    </dgm:pt>
    <dgm:pt modelId="{E52176E9-6ED8-49A8-ACCF-352DC1CA052D}" type="pres">
      <dgm:prSet presAssocID="{66618214-6DB1-4ADF-AD00-FCF095F0CAD4}" presName="spacer" presStyleCnt="0"/>
      <dgm:spPr/>
    </dgm:pt>
    <dgm:pt modelId="{EA2928DC-0A33-4A1F-AF76-D8BB8C6B1D6E}" type="pres">
      <dgm:prSet presAssocID="{B20A271A-C6DB-4B4C-A51E-49E187C9087C}" presName="parentText" presStyleLbl="node1" presStyleIdx="3" presStyleCnt="4" custScaleY="60144">
        <dgm:presLayoutVars>
          <dgm:chMax val="0"/>
          <dgm:bulletEnabled val="1"/>
        </dgm:presLayoutVars>
      </dgm:prSet>
      <dgm:spPr/>
    </dgm:pt>
    <dgm:pt modelId="{66216D86-84D9-4B9B-98D8-6A8BDB7F3271}" type="pres">
      <dgm:prSet presAssocID="{B20A271A-C6DB-4B4C-A51E-49E187C9087C}" presName="childText" presStyleLbl="revTx" presStyleIdx="1" presStyleCnt="2">
        <dgm:presLayoutVars>
          <dgm:bulletEnabled val="1"/>
        </dgm:presLayoutVars>
      </dgm:prSet>
      <dgm:spPr/>
    </dgm:pt>
  </dgm:ptLst>
  <dgm:cxnLst>
    <dgm:cxn modelId="{60CA2B2D-39EA-4143-A43C-C1806C7061A5}" type="presOf" srcId="{A2BB89C4-146C-4330-A9C3-8BE8AC5D1D95}" destId="{D0120685-7368-4AD4-B96C-63AFD2A652E0}" srcOrd="0" destOrd="0" presId="urn:microsoft.com/office/officeart/2005/8/layout/vList2"/>
    <dgm:cxn modelId="{164F2D42-7AB7-4BB7-B122-3AF57702B7A6}" type="presOf" srcId="{3F6D452C-D6AE-477C-B785-1976F87004A4}" destId="{5EAD1859-7454-482C-86E2-D6B8CB4BBDC2}" srcOrd="0" destOrd="0" presId="urn:microsoft.com/office/officeart/2005/8/layout/vList2"/>
    <dgm:cxn modelId="{3D68406B-6EBF-40FE-8E08-F1FE91C6B778}" type="presOf" srcId="{B20A271A-C6DB-4B4C-A51E-49E187C9087C}" destId="{EA2928DC-0A33-4A1F-AF76-D8BB8C6B1D6E}" srcOrd="0" destOrd="0" presId="urn:microsoft.com/office/officeart/2005/8/layout/vList2"/>
    <dgm:cxn modelId="{D0892F71-B448-45CB-B406-5BDDBB5E77F3}" type="presOf" srcId="{ACCFF679-FD4F-485F-B4D6-13C02964C818}" destId="{0621BC14-BAB9-4078-8652-4BAC7D3B9040}" srcOrd="0" destOrd="0" presId="urn:microsoft.com/office/officeart/2005/8/layout/vList2"/>
    <dgm:cxn modelId="{28094352-BE4A-4DDD-9CCE-52BC8943AE58}" srcId="{A2BB89C4-146C-4330-A9C3-8BE8AC5D1D95}" destId="{B20A271A-C6DB-4B4C-A51E-49E187C9087C}" srcOrd="3" destOrd="0" parTransId="{8659A718-E71E-455E-A619-1348E821276E}" sibTransId="{DFC88ECC-EEA1-4D82-9654-BCB43DA5ECC8}"/>
    <dgm:cxn modelId="{D4EC5076-5C4E-452E-BCE2-4A1CC723CA5D}" srcId="{B20A271A-C6DB-4B4C-A51E-49E187C9087C}" destId="{72142A47-31F1-4C1D-90FB-1FF9D2461EFC}" srcOrd="0" destOrd="0" parTransId="{FBBDD992-10B4-4260-84CB-3D8362D8EF50}" sibTransId="{18140B31-932B-41A2-AC91-46C50448C40B}"/>
    <dgm:cxn modelId="{3FDE3058-6E95-4C7E-B58E-6842019DD622}" srcId="{A2BB89C4-146C-4330-A9C3-8BE8AC5D1D95}" destId="{ACCFF679-FD4F-485F-B4D6-13C02964C818}" srcOrd="2" destOrd="0" parTransId="{F41FB146-5A5F-4587-907F-541337FAE770}" sibTransId="{66618214-6DB1-4ADF-AD00-FCF095F0CAD4}"/>
    <dgm:cxn modelId="{91B2CD79-BD5F-48E9-91C8-91C624528A0E}" srcId="{A2BB89C4-146C-4330-A9C3-8BE8AC5D1D95}" destId="{3F6D452C-D6AE-477C-B785-1976F87004A4}" srcOrd="0" destOrd="0" parTransId="{91C72C67-FECF-4194-9C1E-EC296FC3075F}" sibTransId="{B8B12300-35A2-4E88-94D6-730AF790E940}"/>
    <dgm:cxn modelId="{78B02FA7-2E70-4BCC-9BFE-FFDD8B022D55}" srcId="{3F6D452C-D6AE-477C-B785-1976F87004A4}" destId="{AF94FDC1-742A-47E1-BB30-6205AC9F30C7}" srcOrd="0" destOrd="0" parTransId="{FF7945D4-2492-452C-B27B-6D8DC88815F8}" sibTransId="{98F4BFA9-0146-4044-B54E-62777A2F1EC6}"/>
    <dgm:cxn modelId="{454BF5B1-713A-4BBB-A910-8D4C73F13D7A}" type="presOf" srcId="{632D1414-5205-4496-8CBA-65E0688882F7}" destId="{3A4E5D79-6200-4DD9-B496-169DEB496D2B}" srcOrd="0" destOrd="0" presId="urn:microsoft.com/office/officeart/2005/8/layout/vList2"/>
    <dgm:cxn modelId="{DBDF02CE-1D5F-4D96-8A63-3D69D806201D}" type="presOf" srcId="{AF94FDC1-742A-47E1-BB30-6205AC9F30C7}" destId="{9844CE8C-F087-4A3F-82E9-348B6B579735}" srcOrd="0" destOrd="0" presId="urn:microsoft.com/office/officeart/2005/8/layout/vList2"/>
    <dgm:cxn modelId="{B9F496D3-7316-45E6-82A8-745038A7B67B}" type="presOf" srcId="{72142A47-31F1-4C1D-90FB-1FF9D2461EFC}" destId="{66216D86-84D9-4B9B-98D8-6A8BDB7F3271}" srcOrd="0" destOrd="0" presId="urn:microsoft.com/office/officeart/2005/8/layout/vList2"/>
    <dgm:cxn modelId="{4BFBC3E0-5B43-486F-AC83-BCAD27CF695E}" srcId="{A2BB89C4-146C-4330-A9C3-8BE8AC5D1D95}" destId="{632D1414-5205-4496-8CBA-65E0688882F7}" srcOrd="1" destOrd="0" parTransId="{D5C2C76D-FF44-46AF-AE4F-6E216404C048}" sibTransId="{2681F7D2-90C0-4E38-B486-61896B375187}"/>
    <dgm:cxn modelId="{7D4357A4-ECFF-4F8B-84EF-DB6E69DD3CCF}" type="presParOf" srcId="{D0120685-7368-4AD4-B96C-63AFD2A652E0}" destId="{5EAD1859-7454-482C-86E2-D6B8CB4BBDC2}" srcOrd="0" destOrd="0" presId="urn:microsoft.com/office/officeart/2005/8/layout/vList2"/>
    <dgm:cxn modelId="{B8DB0E75-E823-49F3-928B-5ED5574336A4}" type="presParOf" srcId="{D0120685-7368-4AD4-B96C-63AFD2A652E0}" destId="{9844CE8C-F087-4A3F-82E9-348B6B579735}" srcOrd="1" destOrd="0" presId="urn:microsoft.com/office/officeart/2005/8/layout/vList2"/>
    <dgm:cxn modelId="{B59DBF28-6576-433C-AC6E-5D7F23AA8087}" type="presParOf" srcId="{D0120685-7368-4AD4-B96C-63AFD2A652E0}" destId="{3A4E5D79-6200-4DD9-B496-169DEB496D2B}" srcOrd="2" destOrd="0" presId="urn:microsoft.com/office/officeart/2005/8/layout/vList2"/>
    <dgm:cxn modelId="{9CF226E4-6D6B-46BE-A979-466A197CA9CC}" type="presParOf" srcId="{D0120685-7368-4AD4-B96C-63AFD2A652E0}" destId="{43A6FDB4-C574-44C8-B4D3-17FFCF1119AC}" srcOrd="3" destOrd="0" presId="urn:microsoft.com/office/officeart/2005/8/layout/vList2"/>
    <dgm:cxn modelId="{294A0633-4166-4D59-800F-D3C20A401216}" type="presParOf" srcId="{D0120685-7368-4AD4-B96C-63AFD2A652E0}" destId="{0621BC14-BAB9-4078-8652-4BAC7D3B9040}" srcOrd="4" destOrd="0" presId="urn:microsoft.com/office/officeart/2005/8/layout/vList2"/>
    <dgm:cxn modelId="{7A08E80E-07BC-413A-B31F-8B9D11A5461E}" type="presParOf" srcId="{D0120685-7368-4AD4-B96C-63AFD2A652E0}" destId="{E52176E9-6ED8-49A8-ACCF-352DC1CA052D}" srcOrd="5" destOrd="0" presId="urn:microsoft.com/office/officeart/2005/8/layout/vList2"/>
    <dgm:cxn modelId="{8D08BF98-5EF7-49DF-9CF6-D01D3E76F7F2}" type="presParOf" srcId="{D0120685-7368-4AD4-B96C-63AFD2A652E0}" destId="{EA2928DC-0A33-4A1F-AF76-D8BB8C6B1D6E}" srcOrd="6" destOrd="0" presId="urn:microsoft.com/office/officeart/2005/8/layout/vList2"/>
    <dgm:cxn modelId="{F2DA2DEE-E50E-4739-ABE3-4C77B71AD3D2}" type="presParOf" srcId="{D0120685-7368-4AD4-B96C-63AFD2A652E0}" destId="{66216D86-84D9-4B9B-98D8-6A8BDB7F3271}"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071857-12A2-40F9-9B31-5369CC19A308}" type="doc">
      <dgm:prSet loTypeId="urn:microsoft.com/office/officeart/2005/8/layout/vList2" loCatId="list" qsTypeId="urn:microsoft.com/office/officeart/2005/8/quickstyle/simple3" qsCatId="simple" csTypeId="urn:microsoft.com/office/officeart/2005/8/colors/accent0_1" csCatId="mainScheme" phldr="1"/>
      <dgm:spPr/>
      <dgm:t>
        <a:bodyPr/>
        <a:lstStyle/>
        <a:p>
          <a:endParaRPr lang="en-US"/>
        </a:p>
      </dgm:t>
    </dgm:pt>
    <dgm:pt modelId="{E6AA5D5A-3565-45A8-A358-1DACC2008170}">
      <dgm:prSet custT="1"/>
      <dgm:spPr/>
      <dgm:t>
        <a:bodyPr/>
        <a:lstStyle/>
        <a:p>
          <a:pPr rtl="0"/>
          <a:r>
            <a:rPr lang="en-US" sz="1600" b="1" dirty="0"/>
            <a:t>Each lesson will follow the same format no matter the grade level with the exception of mini lessons.</a:t>
          </a:r>
        </a:p>
      </dgm:t>
    </dgm:pt>
    <dgm:pt modelId="{C37CA39D-2DC6-4017-8DEA-BE22BF31C462}" type="parTrans" cxnId="{BC783FF3-B761-4CE9-A357-E5CF395BB7F8}">
      <dgm:prSet/>
      <dgm:spPr/>
      <dgm:t>
        <a:bodyPr/>
        <a:lstStyle/>
        <a:p>
          <a:endParaRPr lang="en-US"/>
        </a:p>
      </dgm:t>
    </dgm:pt>
    <dgm:pt modelId="{30119D9D-3E85-4BA7-AC09-BFF6E89DDF60}" type="sibTrans" cxnId="{BC783FF3-B761-4CE9-A357-E5CF395BB7F8}">
      <dgm:prSet/>
      <dgm:spPr/>
      <dgm:t>
        <a:bodyPr/>
        <a:lstStyle/>
        <a:p>
          <a:endParaRPr lang="en-US"/>
        </a:p>
      </dgm:t>
    </dgm:pt>
    <dgm:pt modelId="{7BA21BA2-92FD-4981-8143-371BBDAB6E51}">
      <dgm:prSet custT="1"/>
      <dgm:spPr/>
      <dgm:t>
        <a:bodyPr/>
        <a:lstStyle/>
        <a:p>
          <a:pPr rtl="0"/>
          <a:r>
            <a:rPr lang="en-US" sz="1600" b="1" dirty="0"/>
            <a:t>Lessons - Easy to follow outline. Provides verbiage which can be read to the audience. Identifies which props to use and when to involve the students.</a:t>
          </a:r>
        </a:p>
      </dgm:t>
    </dgm:pt>
    <dgm:pt modelId="{404FE0ED-334A-481C-B40A-CF8AA54F248A}" type="parTrans" cxnId="{16853A95-1974-4A75-8127-DE8B59638F54}">
      <dgm:prSet/>
      <dgm:spPr/>
      <dgm:t>
        <a:bodyPr/>
        <a:lstStyle/>
        <a:p>
          <a:endParaRPr lang="en-US"/>
        </a:p>
      </dgm:t>
    </dgm:pt>
    <dgm:pt modelId="{C98F9199-F889-4BBE-A0AF-CEAC5D3C03FF}" type="sibTrans" cxnId="{16853A95-1974-4A75-8127-DE8B59638F54}">
      <dgm:prSet/>
      <dgm:spPr/>
      <dgm:t>
        <a:bodyPr/>
        <a:lstStyle/>
        <a:p>
          <a:endParaRPr lang="en-US"/>
        </a:p>
      </dgm:t>
    </dgm:pt>
    <dgm:pt modelId="{45DFD9FA-3352-484C-8D5C-7FC7D955681B}">
      <dgm:prSet custT="1"/>
      <dgm:spPr/>
      <dgm:t>
        <a:bodyPr/>
        <a:lstStyle/>
        <a:p>
          <a:pPr rtl="0"/>
          <a:r>
            <a:rPr lang="en-US" sz="1600" b="1" dirty="0"/>
            <a:t>Introduction – Explains the lesson.</a:t>
          </a:r>
        </a:p>
      </dgm:t>
    </dgm:pt>
    <dgm:pt modelId="{DE8FDCEE-DC32-4895-B79B-16D1F65ED398}" type="parTrans" cxnId="{0281C9F4-157E-4C7C-95AA-252B414568F8}">
      <dgm:prSet/>
      <dgm:spPr/>
      <dgm:t>
        <a:bodyPr/>
        <a:lstStyle/>
        <a:p>
          <a:endParaRPr lang="en-US"/>
        </a:p>
      </dgm:t>
    </dgm:pt>
    <dgm:pt modelId="{131A8F0F-FCE6-4EF7-B35E-FF643E999639}" type="sibTrans" cxnId="{0281C9F4-157E-4C7C-95AA-252B414568F8}">
      <dgm:prSet/>
      <dgm:spPr/>
      <dgm:t>
        <a:bodyPr/>
        <a:lstStyle/>
        <a:p>
          <a:endParaRPr lang="en-US"/>
        </a:p>
      </dgm:t>
    </dgm:pt>
    <dgm:pt modelId="{B688567D-E1A8-4083-AEAE-6678CE05E0FB}">
      <dgm:prSet custT="1"/>
      <dgm:spPr/>
      <dgm:t>
        <a:bodyPr/>
        <a:lstStyle/>
        <a:p>
          <a:pPr rtl="0"/>
          <a:r>
            <a:rPr lang="en-US" sz="1600" b="1" dirty="0"/>
            <a:t>Materials – Items needed to present the lesson.</a:t>
          </a:r>
        </a:p>
      </dgm:t>
    </dgm:pt>
    <dgm:pt modelId="{389FCF05-9134-4C68-9A55-BD1D57071CB3}" type="parTrans" cxnId="{ABA8857C-534A-4593-B70E-72024125D174}">
      <dgm:prSet/>
      <dgm:spPr/>
      <dgm:t>
        <a:bodyPr/>
        <a:lstStyle/>
        <a:p>
          <a:endParaRPr lang="en-US"/>
        </a:p>
      </dgm:t>
    </dgm:pt>
    <dgm:pt modelId="{6C0AC118-FE74-4795-B260-2AF30B54C97C}" type="sibTrans" cxnId="{ABA8857C-534A-4593-B70E-72024125D174}">
      <dgm:prSet/>
      <dgm:spPr/>
      <dgm:t>
        <a:bodyPr/>
        <a:lstStyle/>
        <a:p>
          <a:endParaRPr lang="en-US"/>
        </a:p>
      </dgm:t>
    </dgm:pt>
    <dgm:pt modelId="{0839A0D5-BD51-4584-9B16-E19D5CB6C46E}">
      <dgm:prSet custT="1"/>
      <dgm:spPr/>
      <dgm:t>
        <a:bodyPr/>
        <a:lstStyle/>
        <a:p>
          <a:pPr rtl="0"/>
          <a:r>
            <a:rPr lang="en-US" sz="1600" b="1" dirty="0"/>
            <a:t>Objectives – What the students will learn, the goal or take-a-way.</a:t>
          </a:r>
        </a:p>
      </dgm:t>
    </dgm:pt>
    <dgm:pt modelId="{F7CC1C06-2073-4992-902D-F3CB0A209868}" type="parTrans" cxnId="{FB02FF6E-1434-4699-B0DE-AE8B2779EA6B}">
      <dgm:prSet/>
      <dgm:spPr/>
      <dgm:t>
        <a:bodyPr/>
        <a:lstStyle/>
        <a:p>
          <a:endParaRPr lang="en-US"/>
        </a:p>
      </dgm:t>
    </dgm:pt>
    <dgm:pt modelId="{F86F7FFF-4EE3-4D6D-AC26-E3734FA80BB3}" type="sibTrans" cxnId="{FB02FF6E-1434-4699-B0DE-AE8B2779EA6B}">
      <dgm:prSet/>
      <dgm:spPr/>
      <dgm:t>
        <a:bodyPr/>
        <a:lstStyle/>
        <a:p>
          <a:endParaRPr lang="en-US"/>
        </a:p>
      </dgm:t>
    </dgm:pt>
    <dgm:pt modelId="{88E07AE2-5B8D-47DB-804A-A5AABA0F9E2A}">
      <dgm:prSet custT="1"/>
      <dgm:spPr/>
      <dgm:t>
        <a:bodyPr/>
        <a:lstStyle/>
        <a:p>
          <a:pPr rtl="0"/>
          <a:r>
            <a:rPr lang="en-US" sz="1600" b="1" dirty="0"/>
            <a:t>Appendix - A variety of handouts and may include letters to parents, follow-up to lessons, certificates, and much more.</a:t>
          </a:r>
        </a:p>
      </dgm:t>
    </dgm:pt>
    <dgm:pt modelId="{F8BF6F9F-706D-43B8-B901-59FAD1A7EB0E}" type="parTrans" cxnId="{380ECEBD-9F31-4050-8832-543F1D7D975B}">
      <dgm:prSet/>
      <dgm:spPr/>
      <dgm:t>
        <a:bodyPr/>
        <a:lstStyle/>
        <a:p>
          <a:endParaRPr lang="en-US"/>
        </a:p>
      </dgm:t>
    </dgm:pt>
    <dgm:pt modelId="{44C56ED6-AF7B-443C-B15E-337689CD82AB}" type="sibTrans" cxnId="{380ECEBD-9F31-4050-8832-543F1D7D975B}">
      <dgm:prSet/>
      <dgm:spPr/>
      <dgm:t>
        <a:bodyPr/>
        <a:lstStyle/>
        <a:p>
          <a:endParaRPr lang="en-US"/>
        </a:p>
      </dgm:t>
    </dgm:pt>
    <dgm:pt modelId="{2CA70989-4471-4909-9206-7CFB7CC189C4}" type="pres">
      <dgm:prSet presAssocID="{07071857-12A2-40F9-9B31-5369CC19A308}" presName="linear" presStyleCnt="0">
        <dgm:presLayoutVars>
          <dgm:animLvl val="lvl"/>
          <dgm:resizeHandles val="exact"/>
        </dgm:presLayoutVars>
      </dgm:prSet>
      <dgm:spPr/>
    </dgm:pt>
    <dgm:pt modelId="{21F6C9D4-DCFC-4FD9-8E92-E66571F85B83}" type="pres">
      <dgm:prSet presAssocID="{E6AA5D5A-3565-45A8-A358-1DACC2008170}" presName="parentText" presStyleLbl="node1" presStyleIdx="0" presStyleCnt="6">
        <dgm:presLayoutVars>
          <dgm:chMax val="0"/>
          <dgm:bulletEnabled val="1"/>
        </dgm:presLayoutVars>
      </dgm:prSet>
      <dgm:spPr/>
    </dgm:pt>
    <dgm:pt modelId="{1C5A9C15-D9F4-4A32-BF3F-0D43BB1B6CD5}" type="pres">
      <dgm:prSet presAssocID="{30119D9D-3E85-4BA7-AC09-BFF6E89DDF60}" presName="spacer" presStyleCnt="0"/>
      <dgm:spPr/>
    </dgm:pt>
    <dgm:pt modelId="{445660A1-7C0A-45A5-B0C8-4CFAAB166D9D}" type="pres">
      <dgm:prSet presAssocID="{45DFD9FA-3352-484C-8D5C-7FC7D955681B}" presName="parentText" presStyleLbl="node1" presStyleIdx="1" presStyleCnt="6">
        <dgm:presLayoutVars>
          <dgm:chMax val="0"/>
          <dgm:bulletEnabled val="1"/>
        </dgm:presLayoutVars>
      </dgm:prSet>
      <dgm:spPr/>
    </dgm:pt>
    <dgm:pt modelId="{B5BD93CF-DE19-4E57-AB2F-B40363FD568B}" type="pres">
      <dgm:prSet presAssocID="{131A8F0F-FCE6-4EF7-B35E-FF643E999639}" presName="spacer" presStyleCnt="0"/>
      <dgm:spPr/>
    </dgm:pt>
    <dgm:pt modelId="{117B13E2-2FF0-4E60-8C62-AF5ECE614CF9}" type="pres">
      <dgm:prSet presAssocID="{B688567D-E1A8-4083-AEAE-6678CE05E0FB}" presName="parentText" presStyleLbl="node1" presStyleIdx="2" presStyleCnt="6">
        <dgm:presLayoutVars>
          <dgm:chMax val="0"/>
          <dgm:bulletEnabled val="1"/>
        </dgm:presLayoutVars>
      </dgm:prSet>
      <dgm:spPr/>
    </dgm:pt>
    <dgm:pt modelId="{9DE94D7E-BAE7-4B96-BE9B-B1A4E019666B}" type="pres">
      <dgm:prSet presAssocID="{6C0AC118-FE74-4795-B260-2AF30B54C97C}" presName="spacer" presStyleCnt="0"/>
      <dgm:spPr/>
    </dgm:pt>
    <dgm:pt modelId="{90965676-D725-4661-B66D-D77D47A32C0D}" type="pres">
      <dgm:prSet presAssocID="{0839A0D5-BD51-4584-9B16-E19D5CB6C46E}" presName="parentText" presStyleLbl="node1" presStyleIdx="3" presStyleCnt="6">
        <dgm:presLayoutVars>
          <dgm:chMax val="0"/>
          <dgm:bulletEnabled val="1"/>
        </dgm:presLayoutVars>
      </dgm:prSet>
      <dgm:spPr/>
    </dgm:pt>
    <dgm:pt modelId="{BE03AFDA-985B-4CB0-B442-BB1322AB3CD3}" type="pres">
      <dgm:prSet presAssocID="{F86F7FFF-4EE3-4D6D-AC26-E3734FA80BB3}" presName="spacer" presStyleCnt="0"/>
      <dgm:spPr/>
    </dgm:pt>
    <dgm:pt modelId="{9D03E7B4-285F-4B71-B87E-F25765928009}" type="pres">
      <dgm:prSet presAssocID="{7BA21BA2-92FD-4981-8143-371BBDAB6E51}" presName="parentText" presStyleLbl="node1" presStyleIdx="4" presStyleCnt="6">
        <dgm:presLayoutVars>
          <dgm:chMax val="0"/>
          <dgm:bulletEnabled val="1"/>
        </dgm:presLayoutVars>
      </dgm:prSet>
      <dgm:spPr/>
    </dgm:pt>
    <dgm:pt modelId="{AEDECBF3-177D-4A1B-83FA-5B3302F45538}" type="pres">
      <dgm:prSet presAssocID="{C98F9199-F889-4BBE-A0AF-CEAC5D3C03FF}" presName="spacer" presStyleCnt="0"/>
      <dgm:spPr/>
    </dgm:pt>
    <dgm:pt modelId="{F5248701-A7CA-40DB-A143-92905F21457E}" type="pres">
      <dgm:prSet presAssocID="{88E07AE2-5B8D-47DB-804A-A5AABA0F9E2A}" presName="parentText" presStyleLbl="node1" presStyleIdx="5" presStyleCnt="6">
        <dgm:presLayoutVars>
          <dgm:chMax val="0"/>
          <dgm:bulletEnabled val="1"/>
        </dgm:presLayoutVars>
      </dgm:prSet>
      <dgm:spPr/>
    </dgm:pt>
  </dgm:ptLst>
  <dgm:cxnLst>
    <dgm:cxn modelId="{7CE65507-FDEE-440C-8719-93C2C1680E1B}" type="presOf" srcId="{7BA21BA2-92FD-4981-8143-371BBDAB6E51}" destId="{9D03E7B4-285F-4B71-B87E-F25765928009}" srcOrd="0" destOrd="0" presId="urn:microsoft.com/office/officeart/2005/8/layout/vList2"/>
    <dgm:cxn modelId="{2DF59523-4556-4EF2-B12B-61D7624AFCC5}" type="presOf" srcId="{88E07AE2-5B8D-47DB-804A-A5AABA0F9E2A}" destId="{F5248701-A7CA-40DB-A143-92905F21457E}" srcOrd="0" destOrd="0" presId="urn:microsoft.com/office/officeart/2005/8/layout/vList2"/>
    <dgm:cxn modelId="{0ECD215E-F2C4-4D84-8F5F-706944986DE1}" type="presOf" srcId="{B688567D-E1A8-4083-AEAE-6678CE05E0FB}" destId="{117B13E2-2FF0-4E60-8C62-AF5ECE614CF9}" srcOrd="0" destOrd="0" presId="urn:microsoft.com/office/officeart/2005/8/layout/vList2"/>
    <dgm:cxn modelId="{FB02FF6E-1434-4699-B0DE-AE8B2779EA6B}" srcId="{07071857-12A2-40F9-9B31-5369CC19A308}" destId="{0839A0D5-BD51-4584-9B16-E19D5CB6C46E}" srcOrd="3" destOrd="0" parTransId="{F7CC1C06-2073-4992-902D-F3CB0A209868}" sibTransId="{F86F7FFF-4EE3-4D6D-AC26-E3734FA80BB3}"/>
    <dgm:cxn modelId="{6E880A76-331F-4DE6-ADDD-F68442170332}" type="presOf" srcId="{45DFD9FA-3352-484C-8D5C-7FC7D955681B}" destId="{445660A1-7C0A-45A5-B0C8-4CFAAB166D9D}" srcOrd="0" destOrd="0" presId="urn:microsoft.com/office/officeart/2005/8/layout/vList2"/>
    <dgm:cxn modelId="{ABA8857C-534A-4593-B70E-72024125D174}" srcId="{07071857-12A2-40F9-9B31-5369CC19A308}" destId="{B688567D-E1A8-4083-AEAE-6678CE05E0FB}" srcOrd="2" destOrd="0" parTransId="{389FCF05-9134-4C68-9A55-BD1D57071CB3}" sibTransId="{6C0AC118-FE74-4795-B260-2AF30B54C97C}"/>
    <dgm:cxn modelId="{BDE9E281-A237-4FAD-A16B-25AF612E7E60}" type="presOf" srcId="{0839A0D5-BD51-4584-9B16-E19D5CB6C46E}" destId="{90965676-D725-4661-B66D-D77D47A32C0D}" srcOrd="0" destOrd="0" presId="urn:microsoft.com/office/officeart/2005/8/layout/vList2"/>
    <dgm:cxn modelId="{16853A95-1974-4A75-8127-DE8B59638F54}" srcId="{07071857-12A2-40F9-9B31-5369CC19A308}" destId="{7BA21BA2-92FD-4981-8143-371BBDAB6E51}" srcOrd="4" destOrd="0" parTransId="{404FE0ED-334A-481C-B40A-CF8AA54F248A}" sibTransId="{C98F9199-F889-4BBE-A0AF-CEAC5D3C03FF}"/>
    <dgm:cxn modelId="{D8A0CBB9-0870-4D5A-9B80-828C9904C9BC}" type="presOf" srcId="{E6AA5D5A-3565-45A8-A358-1DACC2008170}" destId="{21F6C9D4-DCFC-4FD9-8E92-E66571F85B83}" srcOrd="0" destOrd="0" presId="urn:microsoft.com/office/officeart/2005/8/layout/vList2"/>
    <dgm:cxn modelId="{380ECEBD-9F31-4050-8832-543F1D7D975B}" srcId="{07071857-12A2-40F9-9B31-5369CC19A308}" destId="{88E07AE2-5B8D-47DB-804A-A5AABA0F9E2A}" srcOrd="5" destOrd="0" parTransId="{F8BF6F9F-706D-43B8-B901-59FAD1A7EB0E}" sibTransId="{44C56ED6-AF7B-443C-B15E-337689CD82AB}"/>
    <dgm:cxn modelId="{301781D5-DBA9-45B0-984C-B76F9C2D7FCB}" type="presOf" srcId="{07071857-12A2-40F9-9B31-5369CC19A308}" destId="{2CA70989-4471-4909-9206-7CFB7CC189C4}" srcOrd="0" destOrd="0" presId="urn:microsoft.com/office/officeart/2005/8/layout/vList2"/>
    <dgm:cxn modelId="{BC783FF3-B761-4CE9-A357-E5CF395BB7F8}" srcId="{07071857-12A2-40F9-9B31-5369CC19A308}" destId="{E6AA5D5A-3565-45A8-A358-1DACC2008170}" srcOrd="0" destOrd="0" parTransId="{C37CA39D-2DC6-4017-8DEA-BE22BF31C462}" sibTransId="{30119D9D-3E85-4BA7-AC09-BFF6E89DDF60}"/>
    <dgm:cxn modelId="{0281C9F4-157E-4C7C-95AA-252B414568F8}" srcId="{07071857-12A2-40F9-9B31-5369CC19A308}" destId="{45DFD9FA-3352-484C-8D5C-7FC7D955681B}" srcOrd="1" destOrd="0" parTransId="{DE8FDCEE-DC32-4895-B79B-16D1F65ED398}" sibTransId="{131A8F0F-FCE6-4EF7-B35E-FF643E999639}"/>
    <dgm:cxn modelId="{DF64A882-2413-4151-9A18-52AD640D8075}" type="presParOf" srcId="{2CA70989-4471-4909-9206-7CFB7CC189C4}" destId="{21F6C9D4-DCFC-4FD9-8E92-E66571F85B83}" srcOrd="0" destOrd="0" presId="urn:microsoft.com/office/officeart/2005/8/layout/vList2"/>
    <dgm:cxn modelId="{65EF1403-958A-45AF-8FBC-07B845B3C6CC}" type="presParOf" srcId="{2CA70989-4471-4909-9206-7CFB7CC189C4}" destId="{1C5A9C15-D9F4-4A32-BF3F-0D43BB1B6CD5}" srcOrd="1" destOrd="0" presId="urn:microsoft.com/office/officeart/2005/8/layout/vList2"/>
    <dgm:cxn modelId="{7A2451FA-EAD3-432F-B748-083FD8B59337}" type="presParOf" srcId="{2CA70989-4471-4909-9206-7CFB7CC189C4}" destId="{445660A1-7C0A-45A5-B0C8-4CFAAB166D9D}" srcOrd="2" destOrd="0" presId="urn:microsoft.com/office/officeart/2005/8/layout/vList2"/>
    <dgm:cxn modelId="{2388521E-DFF2-4D01-9141-DAE17AE4F9BA}" type="presParOf" srcId="{2CA70989-4471-4909-9206-7CFB7CC189C4}" destId="{B5BD93CF-DE19-4E57-AB2F-B40363FD568B}" srcOrd="3" destOrd="0" presId="urn:microsoft.com/office/officeart/2005/8/layout/vList2"/>
    <dgm:cxn modelId="{2853625D-C936-4489-AACB-F656FD27C4A7}" type="presParOf" srcId="{2CA70989-4471-4909-9206-7CFB7CC189C4}" destId="{117B13E2-2FF0-4E60-8C62-AF5ECE614CF9}" srcOrd="4" destOrd="0" presId="urn:microsoft.com/office/officeart/2005/8/layout/vList2"/>
    <dgm:cxn modelId="{E9C71486-96F8-48EB-818B-2A182DCC89C9}" type="presParOf" srcId="{2CA70989-4471-4909-9206-7CFB7CC189C4}" destId="{9DE94D7E-BAE7-4B96-BE9B-B1A4E019666B}" srcOrd="5" destOrd="0" presId="urn:microsoft.com/office/officeart/2005/8/layout/vList2"/>
    <dgm:cxn modelId="{178751A8-C34B-41BF-95D9-7C1F804EEAF0}" type="presParOf" srcId="{2CA70989-4471-4909-9206-7CFB7CC189C4}" destId="{90965676-D725-4661-B66D-D77D47A32C0D}" srcOrd="6" destOrd="0" presId="urn:microsoft.com/office/officeart/2005/8/layout/vList2"/>
    <dgm:cxn modelId="{EA189758-531B-4EB1-ABF0-3269ABB7F1F2}" type="presParOf" srcId="{2CA70989-4471-4909-9206-7CFB7CC189C4}" destId="{BE03AFDA-985B-4CB0-B442-BB1322AB3CD3}" srcOrd="7" destOrd="0" presId="urn:microsoft.com/office/officeart/2005/8/layout/vList2"/>
    <dgm:cxn modelId="{3FBEE5D1-E52E-47C1-A571-0BAED0739CB8}" type="presParOf" srcId="{2CA70989-4471-4909-9206-7CFB7CC189C4}" destId="{9D03E7B4-285F-4B71-B87E-F25765928009}" srcOrd="8" destOrd="0" presId="urn:microsoft.com/office/officeart/2005/8/layout/vList2"/>
    <dgm:cxn modelId="{2B8A5CF9-60BB-42F0-849D-CD2A80F1F704}" type="presParOf" srcId="{2CA70989-4471-4909-9206-7CFB7CC189C4}" destId="{AEDECBF3-177D-4A1B-83FA-5B3302F45538}" srcOrd="9" destOrd="0" presId="urn:microsoft.com/office/officeart/2005/8/layout/vList2"/>
    <dgm:cxn modelId="{8003B884-EB11-4F89-814C-974AD97B1981}" type="presParOf" srcId="{2CA70989-4471-4909-9206-7CFB7CC189C4}" destId="{F5248701-A7CA-40DB-A143-92905F21457E}"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F6DEA6E-CE88-4D7E-9376-0836CE778C3F}"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US"/>
        </a:p>
      </dgm:t>
    </dgm:pt>
    <dgm:pt modelId="{27104C57-6586-449B-BAC1-40B6DABC1869}">
      <dgm:prSet/>
      <dgm:spPr/>
      <dgm:t>
        <a:bodyPr/>
        <a:lstStyle/>
        <a:p>
          <a:pPr rtl="0"/>
          <a:r>
            <a:rPr lang="en-US" b="1" dirty="0"/>
            <a:t>The Pre/Post Evaluation is located in the introduction pages [CCF-0] for each grade level</a:t>
          </a:r>
        </a:p>
      </dgm:t>
    </dgm:pt>
    <dgm:pt modelId="{C3EF9C33-0083-4453-B7F2-6795D7969A97}" type="parTrans" cxnId="{FC7A13FB-56EC-4F09-8458-1E78D62A3DC3}">
      <dgm:prSet/>
      <dgm:spPr/>
      <dgm:t>
        <a:bodyPr/>
        <a:lstStyle/>
        <a:p>
          <a:endParaRPr lang="en-US"/>
        </a:p>
      </dgm:t>
    </dgm:pt>
    <dgm:pt modelId="{B409F679-2272-4DB9-82A5-EDA3667556AB}" type="sibTrans" cxnId="{FC7A13FB-56EC-4F09-8458-1E78D62A3DC3}">
      <dgm:prSet/>
      <dgm:spPr/>
      <dgm:t>
        <a:bodyPr/>
        <a:lstStyle/>
        <a:p>
          <a:endParaRPr lang="en-US"/>
        </a:p>
      </dgm:t>
    </dgm:pt>
    <dgm:pt modelId="{94B2065F-09DF-4098-8CAB-301C785FADC5}">
      <dgm:prSet/>
      <dgm:spPr/>
      <dgm:t>
        <a:bodyPr/>
        <a:lstStyle/>
        <a:p>
          <a:pPr rtl="0"/>
          <a:r>
            <a:rPr lang="en-US" b="1" dirty="0"/>
            <a:t>Give your students the Pre/Post Evaluation prior to beginning the material. Read the questions for those students who need that assistance. Sometimes there are no right and wrong answers; it is mainly a question of what they perceive.</a:t>
          </a:r>
        </a:p>
      </dgm:t>
    </dgm:pt>
    <dgm:pt modelId="{8241A9DE-CB40-4A0E-A250-31AD1D9085AA}" type="parTrans" cxnId="{8F605A8C-FD0E-41D4-A468-BE202DFF0E81}">
      <dgm:prSet/>
      <dgm:spPr/>
      <dgm:t>
        <a:bodyPr/>
        <a:lstStyle/>
        <a:p>
          <a:endParaRPr lang="en-US"/>
        </a:p>
      </dgm:t>
    </dgm:pt>
    <dgm:pt modelId="{34E19019-CFF1-4624-BD36-B3A7ED138B20}" type="sibTrans" cxnId="{8F605A8C-FD0E-41D4-A468-BE202DFF0E81}">
      <dgm:prSet/>
      <dgm:spPr/>
      <dgm:t>
        <a:bodyPr/>
        <a:lstStyle/>
        <a:p>
          <a:endParaRPr lang="en-US"/>
        </a:p>
      </dgm:t>
    </dgm:pt>
    <dgm:pt modelId="{04435D7B-A3FD-4913-B982-92F09FCDB945}">
      <dgm:prSet/>
      <dgm:spPr/>
      <dgm:t>
        <a:bodyPr/>
        <a:lstStyle/>
        <a:p>
          <a:pPr rtl="0"/>
          <a:r>
            <a:rPr lang="en-US" b="1" dirty="0"/>
            <a:t>Give the same test to students after completing the lessons. Was there a change in their thinking?  Do they now realize the safest response to a variety of situations?</a:t>
          </a:r>
        </a:p>
      </dgm:t>
    </dgm:pt>
    <dgm:pt modelId="{97EB8806-43F4-449F-847A-4CE8AAE45A02}" type="parTrans" cxnId="{DBBA0283-7E47-4AB0-BDE6-B4BDD0838BB2}">
      <dgm:prSet/>
      <dgm:spPr/>
      <dgm:t>
        <a:bodyPr/>
        <a:lstStyle/>
        <a:p>
          <a:endParaRPr lang="en-US"/>
        </a:p>
      </dgm:t>
    </dgm:pt>
    <dgm:pt modelId="{C492F55C-7D80-4251-9326-ECFE144ED3AE}" type="sibTrans" cxnId="{DBBA0283-7E47-4AB0-BDE6-B4BDD0838BB2}">
      <dgm:prSet/>
      <dgm:spPr/>
      <dgm:t>
        <a:bodyPr/>
        <a:lstStyle/>
        <a:p>
          <a:endParaRPr lang="en-US"/>
        </a:p>
      </dgm:t>
    </dgm:pt>
    <dgm:pt modelId="{3821B992-6E10-4C2D-AA37-EFAE92D472C3}">
      <dgm:prSet/>
      <dgm:spPr/>
      <dgm:t>
        <a:bodyPr/>
        <a:lstStyle/>
        <a:p>
          <a:pPr rtl="0"/>
          <a:r>
            <a:rPr lang="en-US" b="1" dirty="0"/>
            <a:t>The Pre/Post Evaluation may assist you in justifying the usage of this program in your teachings. It is also helpful in documenting the programs effectiveness and obtaining additional program licenses for others to use the program. </a:t>
          </a:r>
        </a:p>
      </dgm:t>
    </dgm:pt>
    <dgm:pt modelId="{69EECC3F-B60F-4D62-88B4-3A8AA7F9E24E}" type="parTrans" cxnId="{A4919DA9-317F-4A9D-A1C7-7BF39C9831FE}">
      <dgm:prSet/>
      <dgm:spPr/>
      <dgm:t>
        <a:bodyPr/>
        <a:lstStyle/>
        <a:p>
          <a:endParaRPr lang="en-US"/>
        </a:p>
      </dgm:t>
    </dgm:pt>
    <dgm:pt modelId="{1DFA0E7C-875A-4510-9FE0-2D10C36F477D}" type="sibTrans" cxnId="{A4919DA9-317F-4A9D-A1C7-7BF39C9831FE}">
      <dgm:prSet/>
      <dgm:spPr/>
      <dgm:t>
        <a:bodyPr/>
        <a:lstStyle/>
        <a:p>
          <a:endParaRPr lang="en-US"/>
        </a:p>
      </dgm:t>
    </dgm:pt>
    <dgm:pt modelId="{042DDBAC-D139-40BF-8A81-5CDC8D431C5E}" type="pres">
      <dgm:prSet presAssocID="{0F6DEA6E-CE88-4D7E-9376-0836CE778C3F}" presName="linear" presStyleCnt="0">
        <dgm:presLayoutVars>
          <dgm:animLvl val="lvl"/>
          <dgm:resizeHandles val="exact"/>
        </dgm:presLayoutVars>
      </dgm:prSet>
      <dgm:spPr/>
    </dgm:pt>
    <dgm:pt modelId="{3AC32A53-2193-493E-8892-4C07A4BF6014}" type="pres">
      <dgm:prSet presAssocID="{27104C57-6586-449B-BAC1-40B6DABC1869}" presName="parentText" presStyleLbl="node1" presStyleIdx="0" presStyleCnt="4">
        <dgm:presLayoutVars>
          <dgm:chMax val="0"/>
          <dgm:bulletEnabled val="1"/>
        </dgm:presLayoutVars>
      </dgm:prSet>
      <dgm:spPr/>
    </dgm:pt>
    <dgm:pt modelId="{5EF5EF8A-852E-4564-AA28-7BDFCBC9B15C}" type="pres">
      <dgm:prSet presAssocID="{B409F679-2272-4DB9-82A5-EDA3667556AB}" presName="spacer" presStyleCnt="0"/>
      <dgm:spPr/>
    </dgm:pt>
    <dgm:pt modelId="{C18D0619-33FD-43D9-BCFA-F5E169FDB1C3}" type="pres">
      <dgm:prSet presAssocID="{94B2065F-09DF-4098-8CAB-301C785FADC5}" presName="parentText" presStyleLbl="node1" presStyleIdx="1" presStyleCnt="4">
        <dgm:presLayoutVars>
          <dgm:chMax val="0"/>
          <dgm:bulletEnabled val="1"/>
        </dgm:presLayoutVars>
      </dgm:prSet>
      <dgm:spPr/>
    </dgm:pt>
    <dgm:pt modelId="{491CEB31-AB5C-4519-9C1C-F2223172E204}" type="pres">
      <dgm:prSet presAssocID="{34E19019-CFF1-4624-BD36-B3A7ED138B20}" presName="spacer" presStyleCnt="0"/>
      <dgm:spPr/>
    </dgm:pt>
    <dgm:pt modelId="{25615B1F-EA1A-4C13-9E94-03A90BD08B88}" type="pres">
      <dgm:prSet presAssocID="{04435D7B-A3FD-4913-B982-92F09FCDB945}" presName="parentText" presStyleLbl="node1" presStyleIdx="2" presStyleCnt="4">
        <dgm:presLayoutVars>
          <dgm:chMax val="0"/>
          <dgm:bulletEnabled val="1"/>
        </dgm:presLayoutVars>
      </dgm:prSet>
      <dgm:spPr/>
    </dgm:pt>
    <dgm:pt modelId="{36548412-AD44-4EE8-84FB-AF35FDE0A01B}" type="pres">
      <dgm:prSet presAssocID="{C492F55C-7D80-4251-9326-ECFE144ED3AE}" presName="spacer" presStyleCnt="0"/>
      <dgm:spPr/>
    </dgm:pt>
    <dgm:pt modelId="{B1D5159D-E407-48E5-89E9-E359DC5B4BBC}" type="pres">
      <dgm:prSet presAssocID="{3821B992-6E10-4C2D-AA37-EFAE92D472C3}" presName="parentText" presStyleLbl="node1" presStyleIdx="3" presStyleCnt="4">
        <dgm:presLayoutVars>
          <dgm:chMax val="0"/>
          <dgm:bulletEnabled val="1"/>
        </dgm:presLayoutVars>
      </dgm:prSet>
      <dgm:spPr/>
    </dgm:pt>
  </dgm:ptLst>
  <dgm:cxnLst>
    <dgm:cxn modelId="{158F771A-471B-451A-B727-300B8C376EA9}" type="presOf" srcId="{94B2065F-09DF-4098-8CAB-301C785FADC5}" destId="{C18D0619-33FD-43D9-BCFA-F5E169FDB1C3}" srcOrd="0" destOrd="0" presId="urn:microsoft.com/office/officeart/2005/8/layout/vList2"/>
    <dgm:cxn modelId="{8D990E60-FF52-4252-99B4-FB8498372D2A}" type="presOf" srcId="{3821B992-6E10-4C2D-AA37-EFAE92D472C3}" destId="{B1D5159D-E407-48E5-89E9-E359DC5B4BBC}" srcOrd="0" destOrd="0" presId="urn:microsoft.com/office/officeart/2005/8/layout/vList2"/>
    <dgm:cxn modelId="{DBBA0283-7E47-4AB0-BDE6-B4BDD0838BB2}" srcId="{0F6DEA6E-CE88-4D7E-9376-0836CE778C3F}" destId="{04435D7B-A3FD-4913-B982-92F09FCDB945}" srcOrd="2" destOrd="0" parTransId="{97EB8806-43F4-449F-847A-4CE8AAE45A02}" sibTransId="{C492F55C-7D80-4251-9326-ECFE144ED3AE}"/>
    <dgm:cxn modelId="{8F605A8C-FD0E-41D4-A468-BE202DFF0E81}" srcId="{0F6DEA6E-CE88-4D7E-9376-0836CE778C3F}" destId="{94B2065F-09DF-4098-8CAB-301C785FADC5}" srcOrd="1" destOrd="0" parTransId="{8241A9DE-CB40-4A0E-A250-31AD1D9085AA}" sibTransId="{34E19019-CFF1-4624-BD36-B3A7ED138B20}"/>
    <dgm:cxn modelId="{E5D1F0A8-AD36-40AD-936C-F5311D44AF3F}" type="presOf" srcId="{04435D7B-A3FD-4913-B982-92F09FCDB945}" destId="{25615B1F-EA1A-4C13-9E94-03A90BD08B88}" srcOrd="0" destOrd="0" presId="urn:microsoft.com/office/officeart/2005/8/layout/vList2"/>
    <dgm:cxn modelId="{A4919DA9-317F-4A9D-A1C7-7BF39C9831FE}" srcId="{0F6DEA6E-CE88-4D7E-9376-0836CE778C3F}" destId="{3821B992-6E10-4C2D-AA37-EFAE92D472C3}" srcOrd="3" destOrd="0" parTransId="{69EECC3F-B60F-4D62-88B4-3A8AA7F9E24E}" sibTransId="{1DFA0E7C-875A-4510-9FE0-2D10C36F477D}"/>
    <dgm:cxn modelId="{FE5F7BAB-A04F-4B36-A788-3840F832FC5A}" type="presOf" srcId="{0F6DEA6E-CE88-4D7E-9376-0836CE778C3F}" destId="{042DDBAC-D139-40BF-8A81-5CDC8D431C5E}" srcOrd="0" destOrd="0" presId="urn:microsoft.com/office/officeart/2005/8/layout/vList2"/>
    <dgm:cxn modelId="{BCA747C6-FA03-42CE-83F1-CDF279AA83FF}" type="presOf" srcId="{27104C57-6586-449B-BAC1-40B6DABC1869}" destId="{3AC32A53-2193-493E-8892-4C07A4BF6014}" srcOrd="0" destOrd="0" presId="urn:microsoft.com/office/officeart/2005/8/layout/vList2"/>
    <dgm:cxn modelId="{FC7A13FB-56EC-4F09-8458-1E78D62A3DC3}" srcId="{0F6DEA6E-CE88-4D7E-9376-0836CE778C3F}" destId="{27104C57-6586-449B-BAC1-40B6DABC1869}" srcOrd="0" destOrd="0" parTransId="{C3EF9C33-0083-4453-B7F2-6795D7969A97}" sibTransId="{B409F679-2272-4DB9-82A5-EDA3667556AB}"/>
    <dgm:cxn modelId="{7A5CBCB4-E7C0-407D-BEF6-C187AA9D3270}" type="presParOf" srcId="{042DDBAC-D139-40BF-8A81-5CDC8D431C5E}" destId="{3AC32A53-2193-493E-8892-4C07A4BF6014}" srcOrd="0" destOrd="0" presId="urn:microsoft.com/office/officeart/2005/8/layout/vList2"/>
    <dgm:cxn modelId="{CEBA2E03-C668-4E5A-9507-B7456963EAB5}" type="presParOf" srcId="{042DDBAC-D139-40BF-8A81-5CDC8D431C5E}" destId="{5EF5EF8A-852E-4564-AA28-7BDFCBC9B15C}" srcOrd="1" destOrd="0" presId="urn:microsoft.com/office/officeart/2005/8/layout/vList2"/>
    <dgm:cxn modelId="{FABCB304-7876-4364-86D3-DC619E365338}" type="presParOf" srcId="{042DDBAC-D139-40BF-8A81-5CDC8D431C5E}" destId="{C18D0619-33FD-43D9-BCFA-F5E169FDB1C3}" srcOrd="2" destOrd="0" presId="urn:microsoft.com/office/officeart/2005/8/layout/vList2"/>
    <dgm:cxn modelId="{2A081F17-1CEA-4882-834A-F47A4B282D08}" type="presParOf" srcId="{042DDBAC-D139-40BF-8A81-5CDC8D431C5E}" destId="{491CEB31-AB5C-4519-9C1C-F2223172E204}" srcOrd="3" destOrd="0" presId="urn:microsoft.com/office/officeart/2005/8/layout/vList2"/>
    <dgm:cxn modelId="{CF2C1B41-B1CE-49FB-949A-2BB95B1AC9D2}" type="presParOf" srcId="{042DDBAC-D139-40BF-8A81-5CDC8D431C5E}" destId="{25615B1F-EA1A-4C13-9E94-03A90BD08B88}" srcOrd="4" destOrd="0" presId="urn:microsoft.com/office/officeart/2005/8/layout/vList2"/>
    <dgm:cxn modelId="{469CCFFA-60B2-49D2-9C7A-DDAFA03C3CC6}" type="presParOf" srcId="{042DDBAC-D139-40BF-8A81-5CDC8D431C5E}" destId="{36548412-AD44-4EE8-84FB-AF35FDE0A01B}" srcOrd="5" destOrd="0" presId="urn:microsoft.com/office/officeart/2005/8/layout/vList2"/>
    <dgm:cxn modelId="{FDF4F638-DED2-4FBF-9DF2-FB9D1159B9DE}" type="presParOf" srcId="{042DDBAC-D139-40BF-8A81-5CDC8D431C5E}" destId="{B1D5159D-E407-48E5-89E9-E359DC5B4BB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7071857-12A2-40F9-9B31-5369CC19A308}"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US"/>
        </a:p>
      </dgm:t>
    </dgm:pt>
    <dgm:pt modelId="{E6AA5D5A-3565-45A8-A358-1DACC2008170}">
      <dgm:prSet custT="1"/>
      <dgm:spPr/>
      <dgm:t>
        <a:bodyPr/>
        <a:lstStyle/>
        <a:p>
          <a:pPr rtl="0"/>
          <a:r>
            <a:rPr lang="en-US" sz="2800" dirty="0"/>
            <a:t>Review the entire lesson to include: Introduction, lesson, and appendix.</a:t>
          </a:r>
        </a:p>
      </dgm:t>
    </dgm:pt>
    <dgm:pt modelId="{C37CA39D-2DC6-4017-8DEA-BE22BF31C462}" type="parTrans" cxnId="{BC783FF3-B761-4CE9-A357-E5CF395BB7F8}">
      <dgm:prSet/>
      <dgm:spPr/>
      <dgm:t>
        <a:bodyPr/>
        <a:lstStyle/>
        <a:p>
          <a:endParaRPr lang="en-US"/>
        </a:p>
      </dgm:t>
    </dgm:pt>
    <dgm:pt modelId="{30119D9D-3E85-4BA7-AC09-BFF6E89DDF60}" type="sibTrans" cxnId="{BC783FF3-B761-4CE9-A357-E5CF395BB7F8}">
      <dgm:prSet/>
      <dgm:spPr/>
      <dgm:t>
        <a:bodyPr/>
        <a:lstStyle/>
        <a:p>
          <a:endParaRPr lang="en-US"/>
        </a:p>
      </dgm:t>
    </dgm:pt>
    <dgm:pt modelId="{C2158FB1-0D76-4710-A12F-F0181858ED93}">
      <dgm:prSet custT="1"/>
      <dgm:spPr/>
      <dgm:t>
        <a:bodyPr/>
        <a:lstStyle/>
        <a:p>
          <a:pPr rtl="0"/>
          <a:r>
            <a:rPr lang="en-US" sz="2800" dirty="0"/>
            <a:t>Decide if you will utilize the pre and post test.</a:t>
          </a:r>
        </a:p>
      </dgm:t>
    </dgm:pt>
    <dgm:pt modelId="{E6C75A71-8DB1-4E54-9743-C4AE8CB39157}" type="parTrans" cxnId="{F4A23B4D-FA7F-4FDA-B6FA-D7E74B7EFC7B}">
      <dgm:prSet/>
      <dgm:spPr/>
      <dgm:t>
        <a:bodyPr/>
        <a:lstStyle/>
        <a:p>
          <a:endParaRPr lang="en-US"/>
        </a:p>
      </dgm:t>
    </dgm:pt>
    <dgm:pt modelId="{E51C0CCC-FA7B-46BE-BD82-AC7641B7193C}" type="sibTrans" cxnId="{F4A23B4D-FA7F-4FDA-B6FA-D7E74B7EFC7B}">
      <dgm:prSet/>
      <dgm:spPr/>
      <dgm:t>
        <a:bodyPr/>
        <a:lstStyle/>
        <a:p>
          <a:endParaRPr lang="en-US"/>
        </a:p>
      </dgm:t>
    </dgm:pt>
    <dgm:pt modelId="{92F27643-3D0B-4066-8B09-4DDFDA7CCB6A}">
      <dgm:prSet custT="1"/>
      <dgm:spPr/>
      <dgm:t>
        <a:bodyPr/>
        <a:lstStyle/>
        <a:p>
          <a:pPr rtl="0"/>
          <a:r>
            <a:rPr lang="en-US" sz="2800" dirty="0"/>
            <a:t>Gather the props needed to teach the lesson you have selected.</a:t>
          </a:r>
        </a:p>
      </dgm:t>
    </dgm:pt>
    <dgm:pt modelId="{36900803-C25E-4A86-AAF1-1620EE59B6EC}" type="parTrans" cxnId="{DCD71E46-A8A8-4923-9363-1A6C2A00CA5F}">
      <dgm:prSet/>
      <dgm:spPr/>
      <dgm:t>
        <a:bodyPr/>
        <a:lstStyle/>
        <a:p>
          <a:endParaRPr lang="en-US"/>
        </a:p>
      </dgm:t>
    </dgm:pt>
    <dgm:pt modelId="{B423CB04-507F-44A2-ACAC-6ECFEBD6F4F8}" type="sibTrans" cxnId="{DCD71E46-A8A8-4923-9363-1A6C2A00CA5F}">
      <dgm:prSet/>
      <dgm:spPr/>
      <dgm:t>
        <a:bodyPr/>
        <a:lstStyle/>
        <a:p>
          <a:endParaRPr lang="en-US"/>
        </a:p>
      </dgm:t>
    </dgm:pt>
    <dgm:pt modelId="{2CA70989-4471-4909-9206-7CFB7CC189C4}" type="pres">
      <dgm:prSet presAssocID="{07071857-12A2-40F9-9B31-5369CC19A308}" presName="linear" presStyleCnt="0">
        <dgm:presLayoutVars>
          <dgm:animLvl val="lvl"/>
          <dgm:resizeHandles val="exact"/>
        </dgm:presLayoutVars>
      </dgm:prSet>
      <dgm:spPr/>
    </dgm:pt>
    <dgm:pt modelId="{21F6C9D4-DCFC-4FD9-8E92-E66571F85B83}" type="pres">
      <dgm:prSet presAssocID="{E6AA5D5A-3565-45A8-A358-1DACC2008170}" presName="parentText" presStyleLbl="node1" presStyleIdx="0" presStyleCnt="3">
        <dgm:presLayoutVars>
          <dgm:chMax val="0"/>
          <dgm:bulletEnabled val="1"/>
        </dgm:presLayoutVars>
      </dgm:prSet>
      <dgm:spPr/>
    </dgm:pt>
    <dgm:pt modelId="{A5F4CD88-A5C3-4A4E-AB32-604ABD7C3D10}" type="pres">
      <dgm:prSet presAssocID="{30119D9D-3E85-4BA7-AC09-BFF6E89DDF60}" presName="spacer" presStyleCnt="0"/>
      <dgm:spPr/>
    </dgm:pt>
    <dgm:pt modelId="{14B6AA2A-00B3-4CB5-AAC9-C2B2D8B7511A}" type="pres">
      <dgm:prSet presAssocID="{C2158FB1-0D76-4710-A12F-F0181858ED93}" presName="parentText" presStyleLbl="node1" presStyleIdx="1" presStyleCnt="3">
        <dgm:presLayoutVars>
          <dgm:chMax val="0"/>
          <dgm:bulletEnabled val="1"/>
        </dgm:presLayoutVars>
      </dgm:prSet>
      <dgm:spPr/>
    </dgm:pt>
    <dgm:pt modelId="{71CD44DE-1D40-425C-B7AF-E3F9D4BF06D3}" type="pres">
      <dgm:prSet presAssocID="{E51C0CCC-FA7B-46BE-BD82-AC7641B7193C}" presName="spacer" presStyleCnt="0"/>
      <dgm:spPr/>
    </dgm:pt>
    <dgm:pt modelId="{2759C558-F1B2-4E2C-877E-35ED6882F055}" type="pres">
      <dgm:prSet presAssocID="{92F27643-3D0B-4066-8B09-4DDFDA7CCB6A}" presName="parentText" presStyleLbl="node1" presStyleIdx="2" presStyleCnt="3">
        <dgm:presLayoutVars>
          <dgm:chMax val="0"/>
          <dgm:bulletEnabled val="1"/>
        </dgm:presLayoutVars>
      </dgm:prSet>
      <dgm:spPr/>
    </dgm:pt>
  </dgm:ptLst>
  <dgm:cxnLst>
    <dgm:cxn modelId="{DDC71E1A-5CBA-49CA-82D4-2CDE80A71628}" type="presOf" srcId="{92F27643-3D0B-4066-8B09-4DDFDA7CCB6A}" destId="{2759C558-F1B2-4E2C-877E-35ED6882F055}" srcOrd="0" destOrd="0" presId="urn:microsoft.com/office/officeart/2005/8/layout/vList2"/>
    <dgm:cxn modelId="{C656EB5C-BEC5-4DD7-B6B8-5A9D77EC7AF9}" type="presOf" srcId="{E6AA5D5A-3565-45A8-A358-1DACC2008170}" destId="{21F6C9D4-DCFC-4FD9-8E92-E66571F85B83}" srcOrd="0" destOrd="0" presId="urn:microsoft.com/office/officeart/2005/8/layout/vList2"/>
    <dgm:cxn modelId="{DCD71E46-A8A8-4923-9363-1A6C2A00CA5F}" srcId="{07071857-12A2-40F9-9B31-5369CC19A308}" destId="{92F27643-3D0B-4066-8B09-4DDFDA7CCB6A}" srcOrd="2" destOrd="0" parTransId="{36900803-C25E-4A86-AAF1-1620EE59B6EC}" sibTransId="{B423CB04-507F-44A2-ACAC-6ECFEBD6F4F8}"/>
    <dgm:cxn modelId="{F4A23B4D-FA7F-4FDA-B6FA-D7E74B7EFC7B}" srcId="{07071857-12A2-40F9-9B31-5369CC19A308}" destId="{C2158FB1-0D76-4710-A12F-F0181858ED93}" srcOrd="1" destOrd="0" parTransId="{E6C75A71-8DB1-4E54-9743-C4AE8CB39157}" sibTransId="{E51C0CCC-FA7B-46BE-BD82-AC7641B7193C}"/>
    <dgm:cxn modelId="{8607F694-0218-4D82-A92D-450BF482ACC6}" type="presOf" srcId="{07071857-12A2-40F9-9B31-5369CC19A308}" destId="{2CA70989-4471-4909-9206-7CFB7CC189C4}" srcOrd="0" destOrd="0" presId="urn:microsoft.com/office/officeart/2005/8/layout/vList2"/>
    <dgm:cxn modelId="{A14431A9-DBC0-4AE2-B778-EF4BCB4935F8}" type="presOf" srcId="{C2158FB1-0D76-4710-A12F-F0181858ED93}" destId="{14B6AA2A-00B3-4CB5-AAC9-C2B2D8B7511A}" srcOrd="0" destOrd="0" presId="urn:microsoft.com/office/officeart/2005/8/layout/vList2"/>
    <dgm:cxn modelId="{BC783FF3-B761-4CE9-A357-E5CF395BB7F8}" srcId="{07071857-12A2-40F9-9B31-5369CC19A308}" destId="{E6AA5D5A-3565-45A8-A358-1DACC2008170}" srcOrd="0" destOrd="0" parTransId="{C37CA39D-2DC6-4017-8DEA-BE22BF31C462}" sibTransId="{30119D9D-3E85-4BA7-AC09-BFF6E89DDF60}"/>
    <dgm:cxn modelId="{F1251766-4EF8-4F81-B4E8-9FB58AC4D471}" type="presParOf" srcId="{2CA70989-4471-4909-9206-7CFB7CC189C4}" destId="{21F6C9D4-DCFC-4FD9-8E92-E66571F85B83}" srcOrd="0" destOrd="0" presId="urn:microsoft.com/office/officeart/2005/8/layout/vList2"/>
    <dgm:cxn modelId="{E8053D73-827F-403F-BC73-3BF757183E1F}" type="presParOf" srcId="{2CA70989-4471-4909-9206-7CFB7CC189C4}" destId="{A5F4CD88-A5C3-4A4E-AB32-604ABD7C3D10}" srcOrd="1" destOrd="0" presId="urn:microsoft.com/office/officeart/2005/8/layout/vList2"/>
    <dgm:cxn modelId="{844658DE-B254-49E5-89AB-720FE8329EE6}" type="presParOf" srcId="{2CA70989-4471-4909-9206-7CFB7CC189C4}" destId="{14B6AA2A-00B3-4CB5-AAC9-C2B2D8B7511A}" srcOrd="2" destOrd="0" presId="urn:microsoft.com/office/officeart/2005/8/layout/vList2"/>
    <dgm:cxn modelId="{9CB8DA5E-1673-4838-B552-760363273157}" type="presParOf" srcId="{2CA70989-4471-4909-9206-7CFB7CC189C4}" destId="{71CD44DE-1D40-425C-B7AF-E3F9D4BF06D3}" srcOrd="3" destOrd="0" presId="urn:microsoft.com/office/officeart/2005/8/layout/vList2"/>
    <dgm:cxn modelId="{D3E2CE16-1B8D-4573-A023-41A4DA164309}" type="presParOf" srcId="{2CA70989-4471-4909-9206-7CFB7CC189C4}" destId="{2759C558-F1B2-4E2C-877E-35ED6882F05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7071857-12A2-40F9-9B31-5369CC19A308}"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US"/>
        </a:p>
      </dgm:t>
    </dgm:pt>
    <dgm:pt modelId="{E6AA5D5A-3565-45A8-A358-1DACC2008170}">
      <dgm:prSet/>
      <dgm:spPr/>
      <dgm:t>
        <a:bodyPr/>
        <a:lstStyle/>
        <a:p>
          <a:pPr rtl="0"/>
          <a:r>
            <a:rPr lang="en-US" dirty="0"/>
            <a:t>Prepare your materials in the location the lesson will be taught to include:</a:t>
          </a:r>
        </a:p>
      </dgm:t>
    </dgm:pt>
    <dgm:pt modelId="{C37CA39D-2DC6-4017-8DEA-BE22BF31C462}" type="parTrans" cxnId="{BC783FF3-B761-4CE9-A357-E5CF395BB7F8}">
      <dgm:prSet/>
      <dgm:spPr/>
      <dgm:t>
        <a:bodyPr/>
        <a:lstStyle/>
        <a:p>
          <a:endParaRPr lang="en-US"/>
        </a:p>
      </dgm:t>
    </dgm:pt>
    <dgm:pt modelId="{30119D9D-3E85-4BA7-AC09-BFF6E89DDF60}" type="sibTrans" cxnId="{BC783FF3-B761-4CE9-A357-E5CF395BB7F8}">
      <dgm:prSet/>
      <dgm:spPr/>
      <dgm:t>
        <a:bodyPr/>
        <a:lstStyle/>
        <a:p>
          <a:endParaRPr lang="en-US"/>
        </a:p>
      </dgm:t>
    </dgm:pt>
    <dgm:pt modelId="{C2158FB1-0D76-4710-A12F-F0181858ED93}">
      <dgm:prSet/>
      <dgm:spPr/>
      <dgm:t>
        <a:bodyPr/>
        <a:lstStyle/>
        <a:p>
          <a:pPr rtl="0"/>
          <a:r>
            <a:rPr lang="en-US" dirty="0"/>
            <a:t>Decide which topics you plan to teach for your session and have the corresponding symbol cards ready.</a:t>
          </a:r>
        </a:p>
      </dgm:t>
    </dgm:pt>
    <dgm:pt modelId="{E6C75A71-8DB1-4E54-9743-C4AE8CB39157}" type="parTrans" cxnId="{F4A23B4D-FA7F-4FDA-B6FA-D7E74B7EFC7B}">
      <dgm:prSet/>
      <dgm:spPr/>
      <dgm:t>
        <a:bodyPr/>
        <a:lstStyle/>
        <a:p>
          <a:endParaRPr lang="en-US"/>
        </a:p>
      </dgm:t>
    </dgm:pt>
    <dgm:pt modelId="{E51C0CCC-FA7B-46BE-BD82-AC7641B7193C}" type="sibTrans" cxnId="{F4A23B4D-FA7F-4FDA-B6FA-D7E74B7EFC7B}">
      <dgm:prSet/>
      <dgm:spPr/>
      <dgm:t>
        <a:bodyPr/>
        <a:lstStyle/>
        <a:p>
          <a:endParaRPr lang="en-US"/>
        </a:p>
      </dgm:t>
    </dgm:pt>
    <dgm:pt modelId="{815A6605-E3AC-49EE-8989-5378585F781C}">
      <dgm:prSet/>
      <dgm:spPr/>
      <dgm:t>
        <a:bodyPr/>
        <a:lstStyle/>
        <a:p>
          <a:pPr rtl="0"/>
          <a:r>
            <a:rPr lang="en-US" dirty="0"/>
            <a:t>Toy chest poster, poster symbols [circles], and any props such as buddy bears or a poster of Charlie Check First.</a:t>
          </a:r>
        </a:p>
      </dgm:t>
    </dgm:pt>
    <dgm:pt modelId="{6ED8E7DE-468D-40C0-8C82-EFA42B9CFB6D}" type="parTrans" cxnId="{7E10506F-F6B7-4E95-820D-D6A000D24FD6}">
      <dgm:prSet/>
      <dgm:spPr/>
      <dgm:t>
        <a:bodyPr/>
        <a:lstStyle/>
        <a:p>
          <a:endParaRPr lang="en-US"/>
        </a:p>
      </dgm:t>
    </dgm:pt>
    <dgm:pt modelId="{7B5F71E0-3CCD-442D-833F-5AF3FA950E22}" type="sibTrans" cxnId="{7E10506F-F6B7-4E95-820D-D6A000D24FD6}">
      <dgm:prSet/>
      <dgm:spPr/>
      <dgm:t>
        <a:bodyPr/>
        <a:lstStyle/>
        <a:p>
          <a:endParaRPr lang="en-US"/>
        </a:p>
      </dgm:t>
    </dgm:pt>
    <dgm:pt modelId="{F1055F66-0F68-4029-BE0D-27F64311A402}">
      <dgm:prSet/>
      <dgm:spPr/>
      <dgm:t>
        <a:bodyPr/>
        <a:lstStyle/>
        <a:p>
          <a:r>
            <a:rPr lang="en-US" dirty="0"/>
            <a:t>Display the Toy Chest poster. Discuss the story behind the Safety Kid on the poster. [Follow script in lesson] “</a:t>
          </a:r>
          <a:r>
            <a:rPr lang="en-US" b="1" dirty="0"/>
            <a:t>These kids are Safety Kids and they love to play with their safety toys.”   </a:t>
          </a:r>
          <a:endParaRPr lang="en-US" dirty="0"/>
        </a:p>
      </dgm:t>
    </dgm:pt>
    <dgm:pt modelId="{46971A5F-D665-4541-BB71-2020BDD53C81}" type="parTrans" cxnId="{8DB78B7A-A574-4C1F-8B0B-033EFA73DB6C}">
      <dgm:prSet/>
      <dgm:spPr/>
      <dgm:t>
        <a:bodyPr/>
        <a:lstStyle/>
        <a:p>
          <a:endParaRPr lang="en-US"/>
        </a:p>
      </dgm:t>
    </dgm:pt>
    <dgm:pt modelId="{2102D70C-C423-41DA-BA75-AA3F87D5E779}" type="sibTrans" cxnId="{8DB78B7A-A574-4C1F-8B0B-033EFA73DB6C}">
      <dgm:prSet/>
      <dgm:spPr/>
      <dgm:t>
        <a:bodyPr/>
        <a:lstStyle/>
        <a:p>
          <a:endParaRPr lang="en-US"/>
        </a:p>
      </dgm:t>
    </dgm:pt>
    <dgm:pt modelId="{7A924BF9-8529-4CFA-8F54-836CC82FA2E3}">
      <dgm:prSet/>
      <dgm:spPr/>
      <dgm:t>
        <a:bodyPr/>
        <a:lstStyle/>
        <a:p>
          <a:r>
            <a:rPr lang="en-US" dirty="0"/>
            <a:t>Remove a symbol card and discuss that topic. </a:t>
          </a:r>
        </a:p>
      </dgm:t>
    </dgm:pt>
    <dgm:pt modelId="{DB88EF51-15B4-4D42-89E8-63825E587465}" type="parTrans" cxnId="{6F6F739D-1452-45C9-826F-E938E8EBBFA5}">
      <dgm:prSet/>
      <dgm:spPr/>
      <dgm:t>
        <a:bodyPr/>
        <a:lstStyle/>
        <a:p>
          <a:endParaRPr lang="en-US"/>
        </a:p>
      </dgm:t>
    </dgm:pt>
    <dgm:pt modelId="{82ECE5A6-5E33-4081-BD12-8748EB66CA5E}" type="sibTrans" cxnId="{6F6F739D-1452-45C9-826F-E938E8EBBFA5}">
      <dgm:prSet/>
      <dgm:spPr/>
      <dgm:t>
        <a:bodyPr/>
        <a:lstStyle/>
        <a:p>
          <a:endParaRPr lang="en-US"/>
        </a:p>
      </dgm:t>
    </dgm:pt>
    <dgm:pt modelId="{2A51454A-BDD3-44D3-B1A8-6F0A50E958CA}">
      <dgm:prSet/>
      <dgm:spPr/>
      <dgm:t>
        <a:bodyPr/>
        <a:lstStyle/>
        <a:p>
          <a:r>
            <a:rPr lang="en-US" b="0" dirty="0"/>
            <a:t>For Example: If you selected the Charlie Symbol Card as the lesson, </a:t>
          </a:r>
          <a:r>
            <a:rPr lang="en-US" b="1" dirty="0"/>
            <a:t>“Who can come up to the poster and point to a funny, little, red toy?  </a:t>
          </a:r>
          <a:r>
            <a:rPr lang="en-US" b="0" dirty="0"/>
            <a:t>He is a special friend of mine and I have him with me today. You can then display the Charlie Check First </a:t>
          </a:r>
          <a:r>
            <a:rPr lang="en-US" b="0"/>
            <a:t>Poster Symbol or </a:t>
          </a:r>
          <a:r>
            <a:rPr lang="en-US" b="0" dirty="0"/>
            <a:t>Charlie poster.</a:t>
          </a:r>
        </a:p>
      </dgm:t>
    </dgm:pt>
    <dgm:pt modelId="{B1835DF2-9BB8-456E-81A8-E18D65BFBD58}" type="parTrans" cxnId="{B316A24D-7D6E-40C2-8AB6-E1EC350E2E4D}">
      <dgm:prSet/>
      <dgm:spPr/>
      <dgm:t>
        <a:bodyPr/>
        <a:lstStyle/>
        <a:p>
          <a:endParaRPr lang="en-US"/>
        </a:p>
      </dgm:t>
    </dgm:pt>
    <dgm:pt modelId="{6C57244F-1175-434F-AB12-B5C5C06A62A2}" type="sibTrans" cxnId="{B316A24D-7D6E-40C2-8AB6-E1EC350E2E4D}">
      <dgm:prSet/>
      <dgm:spPr/>
      <dgm:t>
        <a:bodyPr/>
        <a:lstStyle/>
        <a:p>
          <a:endParaRPr lang="en-US"/>
        </a:p>
      </dgm:t>
    </dgm:pt>
    <dgm:pt modelId="{2CA70989-4471-4909-9206-7CFB7CC189C4}" type="pres">
      <dgm:prSet presAssocID="{07071857-12A2-40F9-9B31-5369CC19A308}" presName="linear" presStyleCnt="0">
        <dgm:presLayoutVars>
          <dgm:animLvl val="lvl"/>
          <dgm:resizeHandles val="exact"/>
        </dgm:presLayoutVars>
      </dgm:prSet>
      <dgm:spPr/>
    </dgm:pt>
    <dgm:pt modelId="{21F6C9D4-DCFC-4FD9-8E92-E66571F85B83}" type="pres">
      <dgm:prSet presAssocID="{E6AA5D5A-3565-45A8-A358-1DACC2008170}" presName="parentText" presStyleLbl="node1" presStyleIdx="0" presStyleCnt="3" custScaleY="81055" custLinFactNeighborY="-239">
        <dgm:presLayoutVars>
          <dgm:chMax val="0"/>
          <dgm:bulletEnabled val="1"/>
        </dgm:presLayoutVars>
      </dgm:prSet>
      <dgm:spPr/>
    </dgm:pt>
    <dgm:pt modelId="{4D2E5456-8BB8-40CB-86C6-A50EAD8025EA}" type="pres">
      <dgm:prSet presAssocID="{E6AA5D5A-3565-45A8-A358-1DACC2008170}" presName="childText" presStyleLbl="revTx" presStyleIdx="0" presStyleCnt="3">
        <dgm:presLayoutVars>
          <dgm:bulletEnabled val="1"/>
        </dgm:presLayoutVars>
      </dgm:prSet>
      <dgm:spPr/>
    </dgm:pt>
    <dgm:pt modelId="{14B6AA2A-00B3-4CB5-AAC9-C2B2D8B7511A}" type="pres">
      <dgm:prSet presAssocID="{C2158FB1-0D76-4710-A12F-F0181858ED93}" presName="parentText" presStyleLbl="node1" presStyleIdx="1" presStyleCnt="3">
        <dgm:presLayoutVars>
          <dgm:chMax val="0"/>
          <dgm:bulletEnabled val="1"/>
        </dgm:presLayoutVars>
      </dgm:prSet>
      <dgm:spPr/>
    </dgm:pt>
    <dgm:pt modelId="{6A11F238-0431-4961-9B77-E53FB9471748}" type="pres">
      <dgm:prSet presAssocID="{C2158FB1-0D76-4710-A12F-F0181858ED93}" presName="childText" presStyleLbl="revTx" presStyleIdx="1" presStyleCnt="3">
        <dgm:presLayoutVars>
          <dgm:bulletEnabled val="1"/>
        </dgm:presLayoutVars>
      </dgm:prSet>
      <dgm:spPr/>
    </dgm:pt>
    <dgm:pt modelId="{CD152FA4-97BC-4179-8E16-6C813AEDAB47}" type="pres">
      <dgm:prSet presAssocID="{7A924BF9-8529-4CFA-8F54-836CC82FA2E3}" presName="parentText" presStyleLbl="node1" presStyleIdx="2" presStyleCnt="3" custScaleY="71200">
        <dgm:presLayoutVars>
          <dgm:chMax val="0"/>
          <dgm:bulletEnabled val="1"/>
        </dgm:presLayoutVars>
      </dgm:prSet>
      <dgm:spPr/>
    </dgm:pt>
    <dgm:pt modelId="{D5744975-C270-4AC9-981F-6A4E4A035ECE}" type="pres">
      <dgm:prSet presAssocID="{7A924BF9-8529-4CFA-8F54-836CC82FA2E3}" presName="childText" presStyleLbl="revTx" presStyleIdx="2" presStyleCnt="3">
        <dgm:presLayoutVars>
          <dgm:bulletEnabled val="1"/>
        </dgm:presLayoutVars>
      </dgm:prSet>
      <dgm:spPr/>
    </dgm:pt>
  </dgm:ptLst>
  <dgm:cxnLst>
    <dgm:cxn modelId="{23E33745-5592-450E-99DC-1640C74CC3DB}" type="presOf" srcId="{C2158FB1-0D76-4710-A12F-F0181858ED93}" destId="{14B6AA2A-00B3-4CB5-AAC9-C2B2D8B7511A}" srcOrd="0" destOrd="0" presId="urn:microsoft.com/office/officeart/2005/8/layout/vList2"/>
    <dgm:cxn modelId="{F4A23B4D-FA7F-4FDA-B6FA-D7E74B7EFC7B}" srcId="{07071857-12A2-40F9-9B31-5369CC19A308}" destId="{C2158FB1-0D76-4710-A12F-F0181858ED93}" srcOrd="1" destOrd="0" parTransId="{E6C75A71-8DB1-4E54-9743-C4AE8CB39157}" sibTransId="{E51C0CCC-FA7B-46BE-BD82-AC7641B7193C}"/>
    <dgm:cxn modelId="{B316A24D-7D6E-40C2-8AB6-E1EC350E2E4D}" srcId="{7A924BF9-8529-4CFA-8F54-836CC82FA2E3}" destId="{2A51454A-BDD3-44D3-B1A8-6F0A50E958CA}" srcOrd="0" destOrd="0" parTransId="{B1835DF2-9BB8-456E-81A8-E18D65BFBD58}" sibTransId="{6C57244F-1175-434F-AB12-B5C5C06A62A2}"/>
    <dgm:cxn modelId="{7E10506F-F6B7-4E95-820D-D6A000D24FD6}" srcId="{E6AA5D5A-3565-45A8-A358-1DACC2008170}" destId="{815A6605-E3AC-49EE-8989-5378585F781C}" srcOrd="0" destOrd="0" parTransId="{6ED8E7DE-468D-40C0-8C82-EFA42B9CFB6D}" sibTransId="{7B5F71E0-3CCD-442D-833F-5AF3FA950E22}"/>
    <dgm:cxn modelId="{F45ED46F-0897-4F2D-983B-58BB84676CC0}" type="presOf" srcId="{F1055F66-0F68-4029-BE0D-27F64311A402}" destId="{6A11F238-0431-4961-9B77-E53FB9471748}" srcOrd="0" destOrd="0" presId="urn:microsoft.com/office/officeart/2005/8/layout/vList2"/>
    <dgm:cxn modelId="{1C308D78-F7DE-46CD-BD7C-A8059D02231E}" type="presOf" srcId="{2A51454A-BDD3-44D3-B1A8-6F0A50E958CA}" destId="{D5744975-C270-4AC9-981F-6A4E4A035ECE}" srcOrd="0" destOrd="0" presId="urn:microsoft.com/office/officeart/2005/8/layout/vList2"/>
    <dgm:cxn modelId="{8DB78B7A-A574-4C1F-8B0B-033EFA73DB6C}" srcId="{C2158FB1-0D76-4710-A12F-F0181858ED93}" destId="{F1055F66-0F68-4029-BE0D-27F64311A402}" srcOrd="0" destOrd="0" parTransId="{46971A5F-D665-4541-BB71-2020BDD53C81}" sibTransId="{2102D70C-C423-41DA-BA75-AA3F87D5E779}"/>
    <dgm:cxn modelId="{31548494-F39C-4B77-9B9F-2F94B4EEC6B9}" type="presOf" srcId="{E6AA5D5A-3565-45A8-A358-1DACC2008170}" destId="{21F6C9D4-DCFC-4FD9-8E92-E66571F85B83}" srcOrd="0" destOrd="0" presId="urn:microsoft.com/office/officeart/2005/8/layout/vList2"/>
    <dgm:cxn modelId="{40535098-1531-4D0E-A052-5614FA7F3798}" type="presOf" srcId="{07071857-12A2-40F9-9B31-5369CC19A308}" destId="{2CA70989-4471-4909-9206-7CFB7CC189C4}" srcOrd="0" destOrd="0" presId="urn:microsoft.com/office/officeart/2005/8/layout/vList2"/>
    <dgm:cxn modelId="{6F6F739D-1452-45C9-826F-E938E8EBBFA5}" srcId="{07071857-12A2-40F9-9B31-5369CC19A308}" destId="{7A924BF9-8529-4CFA-8F54-836CC82FA2E3}" srcOrd="2" destOrd="0" parTransId="{DB88EF51-15B4-4D42-89E8-63825E587465}" sibTransId="{82ECE5A6-5E33-4081-BD12-8748EB66CA5E}"/>
    <dgm:cxn modelId="{774911AF-9CCD-499B-854D-53A328EB8712}" type="presOf" srcId="{815A6605-E3AC-49EE-8989-5378585F781C}" destId="{4D2E5456-8BB8-40CB-86C6-A50EAD8025EA}" srcOrd="0" destOrd="0" presId="urn:microsoft.com/office/officeart/2005/8/layout/vList2"/>
    <dgm:cxn modelId="{6152CDEC-B3C3-4C3A-91D1-2EF4468EF9C0}" type="presOf" srcId="{7A924BF9-8529-4CFA-8F54-836CC82FA2E3}" destId="{CD152FA4-97BC-4179-8E16-6C813AEDAB47}" srcOrd="0" destOrd="0" presId="urn:microsoft.com/office/officeart/2005/8/layout/vList2"/>
    <dgm:cxn modelId="{BC783FF3-B761-4CE9-A357-E5CF395BB7F8}" srcId="{07071857-12A2-40F9-9B31-5369CC19A308}" destId="{E6AA5D5A-3565-45A8-A358-1DACC2008170}" srcOrd="0" destOrd="0" parTransId="{C37CA39D-2DC6-4017-8DEA-BE22BF31C462}" sibTransId="{30119D9D-3E85-4BA7-AC09-BFF6E89DDF60}"/>
    <dgm:cxn modelId="{5BE0F395-CBAE-4D81-9138-5A5EB09E9876}" type="presParOf" srcId="{2CA70989-4471-4909-9206-7CFB7CC189C4}" destId="{21F6C9D4-DCFC-4FD9-8E92-E66571F85B83}" srcOrd="0" destOrd="0" presId="urn:microsoft.com/office/officeart/2005/8/layout/vList2"/>
    <dgm:cxn modelId="{B49CC002-1E19-449E-A832-E54C7F80278A}" type="presParOf" srcId="{2CA70989-4471-4909-9206-7CFB7CC189C4}" destId="{4D2E5456-8BB8-40CB-86C6-A50EAD8025EA}" srcOrd="1" destOrd="0" presId="urn:microsoft.com/office/officeart/2005/8/layout/vList2"/>
    <dgm:cxn modelId="{8AD9C596-3CF1-41C3-B79F-66A7F31F50E4}" type="presParOf" srcId="{2CA70989-4471-4909-9206-7CFB7CC189C4}" destId="{14B6AA2A-00B3-4CB5-AAC9-C2B2D8B7511A}" srcOrd="2" destOrd="0" presId="urn:microsoft.com/office/officeart/2005/8/layout/vList2"/>
    <dgm:cxn modelId="{8B194720-51DE-4962-A2CD-62A8D99BCAB5}" type="presParOf" srcId="{2CA70989-4471-4909-9206-7CFB7CC189C4}" destId="{6A11F238-0431-4961-9B77-E53FB9471748}" srcOrd="3" destOrd="0" presId="urn:microsoft.com/office/officeart/2005/8/layout/vList2"/>
    <dgm:cxn modelId="{E8E7E146-87D7-4E8E-B287-62338F2A4DC5}" type="presParOf" srcId="{2CA70989-4471-4909-9206-7CFB7CC189C4}" destId="{CD152FA4-97BC-4179-8E16-6C813AEDAB47}" srcOrd="4" destOrd="0" presId="urn:microsoft.com/office/officeart/2005/8/layout/vList2"/>
    <dgm:cxn modelId="{BC02623B-829F-452E-88F4-E3F9BF710E67}" type="presParOf" srcId="{2CA70989-4471-4909-9206-7CFB7CC189C4}" destId="{D5744975-C270-4AC9-981F-6A4E4A035ECE}"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E1F518-1190-4883-914B-1FB66E6D3A63}">
      <dsp:nvSpPr>
        <dsp:cNvPr id="0" name=""/>
        <dsp:cNvSpPr/>
      </dsp:nvSpPr>
      <dsp:spPr>
        <a:xfrm rot="5400000">
          <a:off x="289720" y="2113183"/>
          <a:ext cx="862196" cy="1434674"/>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B372F1-8EF3-4532-ACC6-E65E1D63ACA2}">
      <dsp:nvSpPr>
        <dsp:cNvPr id="0" name=""/>
        <dsp:cNvSpPr/>
      </dsp:nvSpPr>
      <dsp:spPr>
        <a:xfrm>
          <a:off x="145798" y="2541842"/>
          <a:ext cx="1295232" cy="1135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altLang="en-US" sz="1800" kern="1200" dirty="0">
              <a:latin typeface="Times New Roman" panose="02020603050405020304" pitchFamily="18" charset="0"/>
              <a:cs typeface="Times New Roman" panose="02020603050405020304" pitchFamily="18" charset="0"/>
            </a:rPr>
            <a:t>Kids are not taught at home</a:t>
          </a:r>
          <a:endParaRPr lang="en-US" sz="1800" kern="1200" dirty="0">
            <a:latin typeface="Times New Roman" panose="02020603050405020304" pitchFamily="18" charset="0"/>
            <a:cs typeface="Times New Roman" panose="02020603050405020304" pitchFamily="18" charset="0"/>
          </a:endParaRPr>
        </a:p>
      </dsp:txBody>
      <dsp:txXfrm>
        <a:off x="145798" y="2541842"/>
        <a:ext cx="1295232" cy="1135347"/>
      </dsp:txXfrm>
    </dsp:sp>
    <dsp:sp modelId="{B746139E-4627-4CCC-9299-5653D77ED24D}">
      <dsp:nvSpPr>
        <dsp:cNvPr id="0" name=""/>
        <dsp:cNvSpPr/>
      </dsp:nvSpPr>
      <dsp:spPr>
        <a:xfrm>
          <a:off x="1196647" y="2007561"/>
          <a:ext cx="244383" cy="244383"/>
        </a:xfrm>
        <a:prstGeom prst="triangle">
          <a:avLst>
            <a:gd name="adj" fmla="val 1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AC90E4-4C47-4F79-AF06-D636658F9292}">
      <dsp:nvSpPr>
        <dsp:cNvPr id="0" name=""/>
        <dsp:cNvSpPr/>
      </dsp:nvSpPr>
      <dsp:spPr>
        <a:xfrm rot="5400000">
          <a:off x="1875337" y="1720821"/>
          <a:ext cx="862196" cy="1434674"/>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98F38D-87FD-433F-8930-4DC2F926E253}">
      <dsp:nvSpPr>
        <dsp:cNvPr id="0" name=""/>
        <dsp:cNvSpPr/>
      </dsp:nvSpPr>
      <dsp:spPr>
        <a:xfrm>
          <a:off x="1731416" y="2149480"/>
          <a:ext cx="1295232" cy="1135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altLang="en-US" sz="1800" kern="1200" dirty="0">
              <a:latin typeface="Times New Roman" panose="02020603050405020304" pitchFamily="18" charset="0"/>
              <a:cs typeface="Times New Roman" panose="02020603050405020304" pitchFamily="18" charset="0"/>
            </a:rPr>
            <a:t>Parents don’t understand the need or importance</a:t>
          </a:r>
          <a:endParaRPr lang="en-US" sz="1800" kern="1200" dirty="0">
            <a:latin typeface="Times New Roman" panose="02020603050405020304" pitchFamily="18" charset="0"/>
            <a:cs typeface="Times New Roman" panose="02020603050405020304" pitchFamily="18" charset="0"/>
          </a:endParaRPr>
        </a:p>
      </dsp:txBody>
      <dsp:txXfrm>
        <a:off x="1731416" y="2149480"/>
        <a:ext cx="1295232" cy="1135347"/>
      </dsp:txXfrm>
    </dsp:sp>
    <dsp:sp modelId="{84BC51D0-2E9F-40A4-AC07-D4706FF704E6}">
      <dsp:nvSpPr>
        <dsp:cNvPr id="0" name=""/>
        <dsp:cNvSpPr/>
      </dsp:nvSpPr>
      <dsp:spPr>
        <a:xfrm>
          <a:off x="2782265" y="1615198"/>
          <a:ext cx="244383" cy="244383"/>
        </a:xfrm>
        <a:prstGeom prst="triangle">
          <a:avLst>
            <a:gd name="adj" fmla="val 10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E67CF4-39ED-4CC8-A27F-E45EA5D3AC44}">
      <dsp:nvSpPr>
        <dsp:cNvPr id="0" name=""/>
        <dsp:cNvSpPr/>
      </dsp:nvSpPr>
      <dsp:spPr>
        <a:xfrm rot="5400000">
          <a:off x="3460955" y="1328458"/>
          <a:ext cx="862196" cy="1434674"/>
        </a:xfrm>
        <a:prstGeom prst="corner">
          <a:avLst>
            <a:gd name="adj1" fmla="val 16120"/>
            <a:gd name="adj2" fmla="val 161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124EB5-2136-46F3-B2F4-41A5196C24A0}">
      <dsp:nvSpPr>
        <dsp:cNvPr id="0" name=""/>
        <dsp:cNvSpPr/>
      </dsp:nvSpPr>
      <dsp:spPr>
        <a:xfrm>
          <a:off x="3317033" y="1757117"/>
          <a:ext cx="1295232" cy="1135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altLang="en-US" sz="1800" kern="1200" dirty="0">
              <a:latin typeface="Times New Roman" panose="02020603050405020304" pitchFamily="18" charset="0"/>
              <a:cs typeface="Times New Roman" panose="02020603050405020304" pitchFamily="18" charset="0"/>
            </a:rPr>
            <a:t>Prepares children; gives them a plan</a:t>
          </a:r>
          <a:endParaRPr lang="en-US" sz="1800" kern="1200" dirty="0">
            <a:latin typeface="Times New Roman" panose="02020603050405020304" pitchFamily="18" charset="0"/>
            <a:cs typeface="Times New Roman" panose="02020603050405020304" pitchFamily="18" charset="0"/>
          </a:endParaRPr>
        </a:p>
      </dsp:txBody>
      <dsp:txXfrm>
        <a:off x="3317033" y="1757117"/>
        <a:ext cx="1295232" cy="1135347"/>
      </dsp:txXfrm>
    </dsp:sp>
    <dsp:sp modelId="{D5E82CFA-3F05-41CB-A66C-3A904CCE06CE}">
      <dsp:nvSpPr>
        <dsp:cNvPr id="0" name=""/>
        <dsp:cNvSpPr/>
      </dsp:nvSpPr>
      <dsp:spPr>
        <a:xfrm>
          <a:off x="4367882" y="1222836"/>
          <a:ext cx="244383" cy="244383"/>
        </a:xfrm>
        <a:prstGeom prst="triangle">
          <a:avLst>
            <a:gd name="adj" fmla="val 10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BD6D55-A845-4FE2-8C87-9605ED8DE464}">
      <dsp:nvSpPr>
        <dsp:cNvPr id="0" name=""/>
        <dsp:cNvSpPr/>
      </dsp:nvSpPr>
      <dsp:spPr>
        <a:xfrm rot="5400000">
          <a:off x="5046573" y="936095"/>
          <a:ext cx="862196" cy="1434674"/>
        </a:xfrm>
        <a:prstGeom prst="corner">
          <a:avLst>
            <a:gd name="adj1" fmla="val 16120"/>
            <a:gd name="adj2" fmla="val 161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7BAF07-A8F4-4A8A-82EB-12AD8D0B263F}">
      <dsp:nvSpPr>
        <dsp:cNvPr id="0" name=""/>
        <dsp:cNvSpPr/>
      </dsp:nvSpPr>
      <dsp:spPr>
        <a:xfrm>
          <a:off x="4902651" y="1364754"/>
          <a:ext cx="1295232" cy="1135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altLang="en-US" sz="1800" kern="1200" dirty="0">
              <a:latin typeface="Times New Roman" panose="02020603050405020304" pitchFamily="18" charset="0"/>
              <a:cs typeface="Times New Roman" panose="02020603050405020304" pitchFamily="18" charset="0"/>
            </a:rPr>
            <a:t>Empower children with knowledge</a:t>
          </a:r>
          <a:endParaRPr lang="en-US" sz="1800" kern="1200" dirty="0">
            <a:latin typeface="Times New Roman" panose="02020603050405020304" pitchFamily="18" charset="0"/>
            <a:cs typeface="Times New Roman" panose="02020603050405020304" pitchFamily="18" charset="0"/>
          </a:endParaRPr>
        </a:p>
      </dsp:txBody>
      <dsp:txXfrm>
        <a:off x="4902651" y="1364754"/>
        <a:ext cx="1295232" cy="1135347"/>
      </dsp:txXfrm>
    </dsp:sp>
    <dsp:sp modelId="{71FCD863-F1A7-4F00-8FA6-43EF5FF39813}">
      <dsp:nvSpPr>
        <dsp:cNvPr id="0" name=""/>
        <dsp:cNvSpPr/>
      </dsp:nvSpPr>
      <dsp:spPr>
        <a:xfrm>
          <a:off x="5953500" y="830473"/>
          <a:ext cx="244383" cy="244383"/>
        </a:xfrm>
        <a:prstGeom prst="triangle">
          <a:avLst>
            <a:gd name="adj" fmla="val 10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44C8D9-A33F-47C7-9437-21C4B65EBB86}">
      <dsp:nvSpPr>
        <dsp:cNvPr id="0" name=""/>
        <dsp:cNvSpPr/>
      </dsp:nvSpPr>
      <dsp:spPr>
        <a:xfrm rot="5400000">
          <a:off x="6632190" y="543733"/>
          <a:ext cx="862196" cy="1434674"/>
        </a:xfrm>
        <a:prstGeom prst="corner">
          <a:avLst>
            <a:gd name="adj1" fmla="val 16120"/>
            <a:gd name="adj2" fmla="val 161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926CFD-51AD-41FF-854F-F19528D5F661}">
      <dsp:nvSpPr>
        <dsp:cNvPr id="0" name=""/>
        <dsp:cNvSpPr/>
      </dsp:nvSpPr>
      <dsp:spPr>
        <a:xfrm>
          <a:off x="6488268" y="972392"/>
          <a:ext cx="1295232" cy="1135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altLang="en-US" sz="1800" kern="1200" dirty="0">
              <a:latin typeface="Times New Roman" panose="02020603050405020304" pitchFamily="18" charset="0"/>
              <a:cs typeface="Times New Roman" panose="02020603050405020304" pitchFamily="18" charset="0"/>
            </a:rPr>
            <a:t>Children will not always be supervised</a:t>
          </a:r>
          <a:endParaRPr lang="en-US" sz="1800" kern="1200" dirty="0">
            <a:latin typeface="Times New Roman" panose="02020603050405020304" pitchFamily="18" charset="0"/>
            <a:cs typeface="Times New Roman" panose="02020603050405020304" pitchFamily="18" charset="0"/>
          </a:endParaRPr>
        </a:p>
      </dsp:txBody>
      <dsp:txXfrm>
        <a:off x="6488268" y="972392"/>
        <a:ext cx="1295232" cy="1135347"/>
      </dsp:txXfrm>
    </dsp:sp>
    <dsp:sp modelId="{FA15A5B2-5B34-4F38-8023-5961C9581A0D}">
      <dsp:nvSpPr>
        <dsp:cNvPr id="0" name=""/>
        <dsp:cNvSpPr/>
      </dsp:nvSpPr>
      <dsp:spPr>
        <a:xfrm>
          <a:off x="7539117" y="438110"/>
          <a:ext cx="244383" cy="244383"/>
        </a:xfrm>
        <a:prstGeom prst="triangle">
          <a:avLst>
            <a:gd name="adj" fmla="val 100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E33EB7-F7BB-4214-B109-2CB0C578868F}">
      <dsp:nvSpPr>
        <dsp:cNvPr id="0" name=""/>
        <dsp:cNvSpPr/>
      </dsp:nvSpPr>
      <dsp:spPr>
        <a:xfrm rot="5400000">
          <a:off x="8217808" y="151370"/>
          <a:ext cx="862196" cy="1434674"/>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218B67-F4B8-42E7-AC99-E213751D1576}">
      <dsp:nvSpPr>
        <dsp:cNvPr id="0" name=""/>
        <dsp:cNvSpPr/>
      </dsp:nvSpPr>
      <dsp:spPr>
        <a:xfrm>
          <a:off x="8073886" y="580029"/>
          <a:ext cx="1295232" cy="1135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altLang="en-US" sz="1800" kern="1200" dirty="0">
              <a:latin typeface="Times New Roman" panose="02020603050405020304" pitchFamily="18" charset="0"/>
              <a:cs typeface="Times New Roman" panose="02020603050405020304" pitchFamily="18" charset="0"/>
            </a:rPr>
            <a:t>Children do not make good choices</a:t>
          </a:r>
          <a:endParaRPr lang="en-US" sz="1800" kern="1200" dirty="0">
            <a:latin typeface="Times New Roman" panose="02020603050405020304" pitchFamily="18" charset="0"/>
            <a:cs typeface="Times New Roman" panose="02020603050405020304" pitchFamily="18" charset="0"/>
          </a:endParaRPr>
        </a:p>
      </dsp:txBody>
      <dsp:txXfrm>
        <a:off x="8073886" y="580029"/>
        <a:ext cx="1295232" cy="11353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84F530-417B-4521-BE04-5F72F68C260D}">
      <dsp:nvSpPr>
        <dsp:cNvPr id="0" name=""/>
        <dsp:cNvSpPr/>
      </dsp:nvSpPr>
      <dsp:spPr>
        <a:xfrm>
          <a:off x="0" y="0"/>
          <a:ext cx="10506973" cy="906774"/>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This curriculum has effectively been presented in many different ways, by many different professionals:</a:t>
          </a:r>
        </a:p>
      </dsp:txBody>
      <dsp:txXfrm>
        <a:off x="44265" y="44265"/>
        <a:ext cx="10418443" cy="818244"/>
      </dsp:txXfrm>
    </dsp:sp>
    <dsp:sp modelId="{EF49B591-DFCD-4A74-9ED0-3F895958759D}">
      <dsp:nvSpPr>
        <dsp:cNvPr id="0" name=""/>
        <dsp:cNvSpPr/>
      </dsp:nvSpPr>
      <dsp:spPr>
        <a:xfrm>
          <a:off x="0" y="1184443"/>
          <a:ext cx="10506973" cy="2556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596"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Classroom teachers present it as independent lessons.</a:t>
          </a:r>
        </a:p>
        <a:p>
          <a:pPr marL="228600" lvl="1" indent="-228600" algn="l" defTabSz="889000">
            <a:lnSpc>
              <a:spcPct val="90000"/>
            </a:lnSpc>
            <a:spcBef>
              <a:spcPct val="0"/>
            </a:spcBef>
            <a:spcAft>
              <a:spcPct val="20000"/>
            </a:spcAft>
            <a:buChar char="•"/>
          </a:pPr>
          <a:r>
            <a:rPr lang="en-US" sz="2000" kern="1200" dirty="0"/>
            <a:t>Health teachers present it as part of the study on safety.</a:t>
          </a:r>
        </a:p>
        <a:p>
          <a:pPr marL="228600" lvl="1" indent="-228600" algn="l" defTabSz="889000">
            <a:lnSpc>
              <a:spcPct val="90000"/>
            </a:lnSpc>
            <a:spcBef>
              <a:spcPct val="0"/>
            </a:spcBef>
            <a:spcAft>
              <a:spcPct val="20000"/>
            </a:spcAft>
            <a:buChar char="•"/>
          </a:pPr>
          <a:r>
            <a:rPr lang="en-US" sz="2000" kern="1200" dirty="0"/>
            <a:t>Guidance counselors present selected topics to the classrooms.</a:t>
          </a:r>
        </a:p>
        <a:p>
          <a:pPr marL="228600" lvl="1" indent="-228600" algn="l" defTabSz="889000">
            <a:lnSpc>
              <a:spcPct val="90000"/>
            </a:lnSpc>
            <a:spcBef>
              <a:spcPct val="0"/>
            </a:spcBef>
            <a:spcAft>
              <a:spcPct val="20000"/>
            </a:spcAft>
            <a:buChar char="•"/>
          </a:pPr>
          <a:r>
            <a:rPr lang="en-US" sz="2000" kern="1200" dirty="0"/>
            <a:t>Public safety present the lessons in the classroom.</a:t>
          </a:r>
        </a:p>
        <a:p>
          <a:pPr marL="228600" lvl="1" indent="-228600" algn="l" defTabSz="889000">
            <a:lnSpc>
              <a:spcPct val="90000"/>
            </a:lnSpc>
            <a:spcBef>
              <a:spcPct val="0"/>
            </a:spcBef>
            <a:spcAft>
              <a:spcPct val="20000"/>
            </a:spcAft>
            <a:buChar char="•"/>
          </a:pPr>
          <a:r>
            <a:rPr lang="en-US" sz="2000" kern="1200" dirty="0"/>
            <a:t>Teamwork is used (police officers + guidance counselors, etc.)</a:t>
          </a:r>
        </a:p>
        <a:p>
          <a:pPr marL="228600" lvl="1" indent="-228600" algn="l" defTabSz="889000">
            <a:lnSpc>
              <a:spcPct val="90000"/>
            </a:lnSpc>
            <a:spcBef>
              <a:spcPct val="0"/>
            </a:spcBef>
            <a:spcAft>
              <a:spcPct val="20000"/>
            </a:spcAft>
            <a:buChar char="•"/>
          </a:pPr>
          <a:r>
            <a:rPr lang="en-US" sz="2000" kern="1200" dirty="0"/>
            <a:t>Self-defense instructors utilize the curriculum as a passive alternative.</a:t>
          </a:r>
        </a:p>
        <a:p>
          <a:pPr marL="228600" lvl="1" indent="-228600" algn="l" defTabSz="889000">
            <a:lnSpc>
              <a:spcPct val="90000"/>
            </a:lnSpc>
            <a:spcBef>
              <a:spcPct val="0"/>
            </a:spcBef>
            <a:spcAft>
              <a:spcPct val="20000"/>
            </a:spcAft>
            <a:buChar char="•"/>
          </a:pPr>
          <a:r>
            <a:rPr lang="en-US" sz="2000" kern="1200" dirty="0"/>
            <a:t>Day cares, religious organizations and non-profits incorporate the curriculum concepts into other lessons or programs. </a:t>
          </a:r>
        </a:p>
      </dsp:txBody>
      <dsp:txXfrm>
        <a:off x="0" y="1184443"/>
        <a:ext cx="10506973" cy="25564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AD1859-7454-482C-86E2-D6B8CB4BBDC2}">
      <dsp:nvSpPr>
        <dsp:cNvPr id="0" name=""/>
        <dsp:cNvSpPr/>
      </dsp:nvSpPr>
      <dsp:spPr>
        <a:xfrm>
          <a:off x="0" y="17669"/>
          <a:ext cx="9372600" cy="68488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0" kern="1200" dirty="0"/>
            <a:t>The curriculum structure is comprised of modular lessons, and they may be presented in three easy ways. With one exception, they may be taught in any order. </a:t>
          </a:r>
        </a:p>
      </dsp:txBody>
      <dsp:txXfrm>
        <a:off x="33433" y="51102"/>
        <a:ext cx="9305734" cy="618021"/>
      </dsp:txXfrm>
    </dsp:sp>
    <dsp:sp modelId="{9844CE8C-F087-4A3F-82E9-348B6B579735}">
      <dsp:nvSpPr>
        <dsp:cNvPr id="0" name=""/>
        <dsp:cNvSpPr/>
      </dsp:nvSpPr>
      <dsp:spPr>
        <a:xfrm>
          <a:off x="0" y="702557"/>
          <a:ext cx="9372600" cy="404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7580" tIns="17780" rIns="99568" bIns="17780" numCol="1" spcCol="1270" anchor="t" anchorCtr="0">
          <a:noAutofit/>
        </a:bodyPr>
        <a:lstStyle/>
        <a:p>
          <a:pPr marL="114300" lvl="1" indent="-114300" algn="l" defTabSz="622300" rtl="0">
            <a:lnSpc>
              <a:spcPct val="90000"/>
            </a:lnSpc>
            <a:spcBef>
              <a:spcPct val="0"/>
            </a:spcBef>
            <a:spcAft>
              <a:spcPct val="20000"/>
            </a:spcAft>
            <a:buChar char="•"/>
          </a:pPr>
          <a:r>
            <a:rPr lang="en-US" sz="1400" b="1" kern="1200" dirty="0">
              <a:solidFill>
                <a:srgbClr val="FF0000"/>
              </a:solidFill>
            </a:rPr>
            <a:t>“Check First” is the most important topic and should be taught </a:t>
          </a:r>
          <a:r>
            <a:rPr lang="en-US" sz="1400" b="1" u="sng" kern="1200" dirty="0">
              <a:solidFill>
                <a:srgbClr val="FF0000"/>
              </a:solidFill>
            </a:rPr>
            <a:t>first</a:t>
          </a:r>
          <a:r>
            <a:rPr lang="en-US" sz="1400" b="1" kern="1200" dirty="0">
              <a:solidFill>
                <a:srgbClr val="FF0000"/>
              </a:solidFill>
            </a:rPr>
            <a:t>.</a:t>
          </a:r>
        </a:p>
      </dsp:txBody>
      <dsp:txXfrm>
        <a:off x="0" y="702557"/>
        <a:ext cx="9372600" cy="404932"/>
      </dsp:txXfrm>
    </dsp:sp>
    <dsp:sp modelId="{3A4E5D79-6200-4DD9-B496-169DEB496D2B}">
      <dsp:nvSpPr>
        <dsp:cNvPr id="0" name=""/>
        <dsp:cNvSpPr/>
      </dsp:nvSpPr>
      <dsp:spPr>
        <a:xfrm>
          <a:off x="0" y="1107490"/>
          <a:ext cx="9372600" cy="693231"/>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0" kern="1200" dirty="0"/>
            <a:t>1. </a:t>
          </a:r>
          <a:r>
            <a:rPr lang="en-US" sz="1400" b="0" u="sng" kern="1200" dirty="0"/>
            <a:t>Present one or two individual topics in a session</a:t>
          </a:r>
          <a:r>
            <a:rPr lang="en-US" sz="1400" b="0" kern="1200" dirty="0"/>
            <a:t>, followed by a reinforcement activity</a:t>
          </a:r>
        </a:p>
      </dsp:txBody>
      <dsp:txXfrm>
        <a:off x="33841" y="1141331"/>
        <a:ext cx="9304918" cy="625549"/>
      </dsp:txXfrm>
    </dsp:sp>
    <dsp:sp modelId="{0621BC14-BAB9-4078-8652-4BAC7D3B9040}">
      <dsp:nvSpPr>
        <dsp:cNvPr id="0" name=""/>
        <dsp:cNvSpPr/>
      </dsp:nvSpPr>
      <dsp:spPr>
        <a:xfrm>
          <a:off x="0" y="1947601"/>
          <a:ext cx="9372600" cy="619823"/>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0" kern="1200" dirty="0"/>
            <a:t>2. </a:t>
          </a:r>
          <a:r>
            <a:rPr lang="en-US" sz="1400" b="0" u="sng" kern="1200" dirty="0"/>
            <a:t>Present a general lesson that briefly covers many or all topics</a:t>
          </a:r>
          <a:r>
            <a:rPr lang="en-US" sz="1400" b="0" kern="1200" dirty="0"/>
            <a:t>. </a:t>
          </a:r>
        </a:p>
      </dsp:txBody>
      <dsp:txXfrm>
        <a:off x="30257" y="1977858"/>
        <a:ext cx="9312086" cy="559309"/>
      </dsp:txXfrm>
    </dsp:sp>
    <dsp:sp modelId="{EA2928DC-0A33-4A1F-AF76-D8BB8C6B1D6E}">
      <dsp:nvSpPr>
        <dsp:cNvPr id="0" name=""/>
        <dsp:cNvSpPr/>
      </dsp:nvSpPr>
      <dsp:spPr>
        <a:xfrm>
          <a:off x="0" y="2714305"/>
          <a:ext cx="9372600" cy="574206"/>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0" kern="1200" dirty="0"/>
            <a:t>3. </a:t>
          </a:r>
          <a:r>
            <a:rPr lang="en-US" sz="1400" b="0" u="sng" kern="1200" dirty="0"/>
            <a:t>Mini-Lessons</a:t>
          </a:r>
          <a:endParaRPr lang="en-US" sz="1400" b="0" kern="1200" dirty="0"/>
        </a:p>
      </dsp:txBody>
      <dsp:txXfrm>
        <a:off x="28030" y="2742335"/>
        <a:ext cx="9316540" cy="518146"/>
      </dsp:txXfrm>
    </dsp:sp>
    <dsp:sp modelId="{66216D86-84D9-4B9B-98D8-6A8BDB7F3271}">
      <dsp:nvSpPr>
        <dsp:cNvPr id="0" name=""/>
        <dsp:cNvSpPr/>
      </dsp:nvSpPr>
      <dsp:spPr>
        <a:xfrm>
          <a:off x="0" y="3288512"/>
          <a:ext cx="9372600" cy="844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7580"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b="1" kern="1200" dirty="0">
              <a:solidFill>
                <a:srgbClr val="FF0000"/>
              </a:solidFill>
            </a:rPr>
            <a:t>The following are examples of Mini-Lessons: How to describe a person or vehicle; license plate, people or vehicle flash cards. </a:t>
          </a:r>
        </a:p>
      </dsp:txBody>
      <dsp:txXfrm>
        <a:off x="0" y="3288512"/>
        <a:ext cx="9372600" cy="8445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F6C9D4-DCFC-4FD9-8E92-E66571F85B83}">
      <dsp:nvSpPr>
        <dsp:cNvPr id="0" name=""/>
        <dsp:cNvSpPr/>
      </dsp:nvSpPr>
      <dsp:spPr>
        <a:xfrm>
          <a:off x="0" y="16380"/>
          <a:ext cx="9372600" cy="61074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1" kern="1200" dirty="0"/>
            <a:t>Each lesson will follow the same format no matter the grade level with the exception of mini lessons.</a:t>
          </a:r>
        </a:p>
      </dsp:txBody>
      <dsp:txXfrm>
        <a:off x="29814" y="46194"/>
        <a:ext cx="9312972" cy="551112"/>
      </dsp:txXfrm>
    </dsp:sp>
    <dsp:sp modelId="{445660A1-7C0A-45A5-B0C8-4CFAAB166D9D}">
      <dsp:nvSpPr>
        <dsp:cNvPr id="0" name=""/>
        <dsp:cNvSpPr/>
      </dsp:nvSpPr>
      <dsp:spPr>
        <a:xfrm>
          <a:off x="0" y="710640"/>
          <a:ext cx="9372600" cy="61074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1" kern="1200" dirty="0"/>
            <a:t>Introduction – Explains the lesson.</a:t>
          </a:r>
        </a:p>
      </dsp:txBody>
      <dsp:txXfrm>
        <a:off x="29814" y="740454"/>
        <a:ext cx="9312972" cy="551112"/>
      </dsp:txXfrm>
    </dsp:sp>
    <dsp:sp modelId="{117B13E2-2FF0-4E60-8C62-AF5ECE614CF9}">
      <dsp:nvSpPr>
        <dsp:cNvPr id="0" name=""/>
        <dsp:cNvSpPr/>
      </dsp:nvSpPr>
      <dsp:spPr>
        <a:xfrm>
          <a:off x="0" y="1404900"/>
          <a:ext cx="9372600" cy="61074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1" kern="1200" dirty="0"/>
            <a:t>Materials – Items needed to present the lesson.</a:t>
          </a:r>
        </a:p>
      </dsp:txBody>
      <dsp:txXfrm>
        <a:off x="29814" y="1434714"/>
        <a:ext cx="9312972" cy="551112"/>
      </dsp:txXfrm>
    </dsp:sp>
    <dsp:sp modelId="{90965676-D725-4661-B66D-D77D47A32C0D}">
      <dsp:nvSpPr>
        <dsp:cNvPr id="0" name=""/>
        <dsp:cNvSpPr/>
      </dsp:nvSpPr>
      <dsp:spPr>
        <a:xfrm>
          <a:off x="0" y="2099160"/>
          <a:ext cx="9372600" cy="61074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1" kern="1200" dirty="0"/>
            <a:t>Objectives – What the students will learn, the goal or take-a-way.</a:t>
          </a:r>
        </a:p>
      </dsp:txBody>
      <dsp:txXfrm>
        <a:off x="29814" y="2128974"/>
        <a:ext cx="9312972" cy="551112"/>
      </dsp:txXfrm>
    </dsp:sp>
    <dsp:sp modelId="{9D03E7B4-285F-4B71-B87E-F25765928009}">
      <dsp:nvSpPr>
        <dsp:cNvPr id="0" name=""/>
        <dsp:cNvSpPr/>
      </dsp:nvSpPr>
      <dsp:spPr>
        <a:xfrm>
          <a:off x="0" y="2793420"/>
          <a:ext cx="9372600" cy="61074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1" kern="1200" dirty="0"/>
            <a:t>Lessons - Easy to follow outline. Provides verbiage which can be read to the audience. Identifies which props to use and when to involve the students.</a:t>
          </a:r>
        </a:p>
      </dsp:txBody>
      <dsp:txXfrm>
        <a:off x="29814" y="2823234"/>
        <a:ext cx="9312972" cy="551112"/>
      </dsp:txXfrm>
    </dsp:sp>
    <dsp:sp modelId="{F5248701-A7CA-40DB-A143-92905F21457E}">
      <dsp:nvSpPr>
        <dsp:cNvPr id="0" name=""/>
        <dsp:cNvSpPr/>
      </dsp:nvSpPr>
      <dsp:spPr>
        <a:xfrm>
          <a:off x="0" y="3487680"/>
          <a:ext cx="9372600" cy="61074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1" kern="1200" dirty="0"/>
            <a:t>Appendix - A variety of handouts and may include letters to parents, follow-up to lessons, certificates, and much more.</a:t>
          </a:r>
        </a:p>
      </dsp:txBody>
      <dsp:txXfrm>
        <a:off x="29814" y="3517494"/>
        <a:ext cx="9312972" cy="5511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32A53-2193-493E-8892-4C07A4BF6014}">
      <dsp:nvSpPr>
        <dsp:cNvPr id="0" name=""/>
        <dsp:cNvSpPr/>
      </dsp:nvSpPr>
      <dsp:spPr>
        <a:xfrm>
          <a:off x="0" y="68444"/>
          <a:ext cx="9372600" cy="95559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1" kern="1200" dirty="0"/>
            <a:t>The Pre/Post Evaluation is located in the introduction pages [CCF-0] for each grade level</a:t>
          </a:r>
        </a:p>
      </dsp:txBody>
      <dsp:txXfrm>
        <a:off x="46648" y="115092"/>
        <a:ext cx="9279304" cy="862301"/>
      </dsp:txXfrm>
    </dsp:sp>
    <dsp:sp modelId="{C18D0619-33FD-43D9-BCFA-F5E169FDB1C3}">
      <dsp:nvSpPr>
        <dsp:cNvPr id="0" name=""/>
        <dsp:cNvSpPr/>
      </dsp:nvSpPr>
      <dsp:spPr>
        <a:xfrm>
          <a:off x="0" y="1075882"/>
          <a:ext cx="9372600" cy="95559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1" kern="1200" dirty="0"/>
            <a:t>Give your students the Pre/Post Evaluation prior to beginning the material. Read the questions for those students who need that assistance. Sometimes there are no right and wrong answers; it is mainly a question of what they perceive.</a:t>
          </a:r>
        </a:p>
      </dsp:txBody>
      <dsp:txXfrm>
        <a:off x="46648" y="1122530"/>
        <a:ext cx="9279304" cy="862301"/>
      </dsp:txXfrm>
    </dsp:sp>
    <dsp:sp modelId="{25615B1F-EA1A-4C13-9E94-03A90BD08B88}">
      <dsp:nvSpPr>
        <dsp:cNvPr id="0" name=""/>
        <dsp:cNvSpPr/>
      </dsp:nvSpPr>
      <dsp:spPr>
        <a:xfrm>
          <a:off x="0" y="2083320"/>
          <a:ext cx="9372600" cy="95559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1" kern="1200" dirty="0"/>
            <a:t>Give the same test to students after completing the lessons. Was there a change in their thinking?  Do they now realize the safest response to a variety of situations?</a:t>
          </a:r>
        </a:p>
      </dsp:txBody>
      <dsp:txXfrm>
        <a:off x="46648" y="2129968"/>
        <a:ext cx="9279304" cy="862301"/>
      </dsp:txXfrm>
    </dsp:sp>
    <dsp:sp modelId="{B1D5159D-E407-48E5-89E9-E359DC5B4BBC}">
      <dsp:nvSpPr>
        <dsp:cNvPr id="0" name=""/>
        <dsp:cNvSpPr/>
      </dsp:nvSpPr>
      <dsp:spPr>
        <a:xfrm>
          <a:off x="0" y="3090757"/>
          <a:ext cx="9372600" cy="95559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1" kern="1200" dirty="0"/>
            <a:t>The Pre/Post Evaluation may assist you in justifying the usage of this program in your teachings. It is also helpful in documenting the programs effectiveness and obtaining additional program licenses for others to use the program. </a:t>
          </a:r>
        </a:p>
      </dsp:txBody>
      <dsp:txXfrm>
        <a:off x="46648" y="3137405"/>
        <a:ext cx="9279304" cy="8623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F6C9D4-DCFC-4FD9-8E92-E66571F85B83}">
      <dsp:nvSpPr>
        <dsp:cNvPr id="0" name=""/>
        <dsp:cNvSpPr/>
      </dsp:nvSpPr>
      <dsp:spPr>
        <a:xfrm>
          <a:off x="0" y="44999"/>
          <a:ext cx="9372600" cy="12168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dirty="0"/>
            <a:t>Review the entire lesson to include: Introduction, lesson, and appendix.</a:t>
          </a:r>
        </a:p>
      </dsp:txBody>
      <dsp:txXfrm>
        <a:off x="59399" y="104398"/>
        <a:ext cx="9253802" cy="1098002"/>
      </dsp:txXfrm>
    </dsp:sp>
    <dsp:sp modelId="{14B6AA2A-00B3-4CB5-AAC9-C2B2D8B7511A}">
      <dsp:nvSpPr>
        <dsp:cNvPr id="0" name=""/>
        <dsp:cNvSpPr/>
      </dsp:nvSpPr>
      <dsp:spPr>
        <a:xfrm>
          <a:off x="0" y="1449000"/>
          <a:ext cx="9372600" cy="12168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dirty="0"/>
            <a:t>Decide if you will utilize the pre and post test.</a:t>
          </a:r>
        </a:p>
      </dsp:txBody>
      <dsp:txXfrm>
        <a:off x="59399" y="1508399"/>
        <a:ext cx="9253802" cy="1098002"/>
      </dsp:txXfrm>
    </dsp:sp>
    <dsp:sp modelId="{2759C558-F1B2-4E2C-877E-35ED6882F055}">
      <dsp:nvSpPr>
        <dsp:cNvPr id="0" name=""/>
        <dsp:cNvSpPr/>
      </dsp:nvSpPr>
      <dsp:spPr>
        <a:xfrm>
          <a:off x="0" y="2853000"/>
          <a:ext cx="9372600" cy="12168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dirty="0"/>
            <a:t>Gather the props needed to teach the lesson you have selected.</a:t>
          </a:r>
        </a:p>
      </dsp:txBody>
      <dsp:txXfrm>
        <a:off x="59399" y="2912399"/>
        <a:ext cx="9253802" cy="10980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F6C9D4-DCFC-4FD9-8E92-E66571F85B83}">
      <dsp:nvSpPr>
        <dsp:cNvPr id="0" name=""/>
        <dsp:cNvSpPr/>
      </dsp:nvSpPr>
      <dsp:spPr>
        <a:xfrm>
          <a:off x="0" y="228601"/>
          <a:ext cx="9372600" cy="647244"/>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t>Prepare your materials in the location the lesson will be taught to include:</a:t>
          </a:r>
        </a:p>
      </dsp:txBody>
      <dsp:txXfrm>
        <a:off x="31596" y="260197"/>
        <a:ext cx="9309408" cy="584052"/>
      </dsp:txXfrm>
    </dsp:sp>
    <dsp:sp modelId="{4D2E5456-8BB8-40CB-86C6-A50EAD8025EA}">
      <dsp:nvSpPr>
        <dsp:cNvPr id="0" name=""/>
        <dsp:cNvSpPr/>
      </dsp:nvSpPr>
      <dsp:spPr>
        <a:xfrm>
          <a:off x="0" y="876988"/>
          <a:ext cx="9372600" cy="478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7580" tIns="26670" rIns="149352" bIns="26670" numCol="1" spcCol="1270" anchor="t" anchorCtr="0">
          <a:noAutofit/>
        </a:bodyPr>
        <a:lstStyle/>
        <a:p>
          <a:pPr marL="171450" lvl="1" indent="-171450" algn="l" defTabSz="711200" rtl="0">
            <a:lnSpc>
              <a:spcPct val="90000"/>
            </a:lnSpc>
            <a:spcBef>
              <a:spcPct val="0"/>
            </a:spcBef>
            <a:spcAft>
              <a:spcPct val="20000"/>
            </a:spcAft>
            <a:buChar char="•"/>
          </a:pPr>
          <a:r>
            <a:rPr lang="en-US" sz="1600" kern="1200" dirty="0"/>
            <a:t>Toy chest poster, poster symbols [circles], and any props such as buddy bears or a poster of Charlie Check First.</a:t>
          </a:r>
        </a:p>
      </dsp:txBody>
      <dsp:txXfrm>
        <a:off x="0" y="876988"/>
        <a:ext cx="9372600" cy="478170"/>
      </dsp:txXfrm>
    </dsp:sp>
    <dsp:sp modelId="{14B6AA2A-00B3-4CB5-AAC9-C2B2D8B7511A}">
      <dsp:nvSpPr>
        <dsp:cNvPr id="0" name=""/>
        <dsp:cNvSpPr/>
      </dsp:nvSpPr>
      <dsp:spPr>
        <a:xfrm>
          <a:off x="0" y="1355158"/>
          <a:ext cx="9372600" cy="798524"/>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t>Decide which topics you plan to teach for your session and have the corresponding symbol cards ready.</a:t>
          </a:r>
        </a:p>
      </dsp:txBody>
      <dsp:txXfrm>
        <a:off x="38981" y="1394139"/>
        <a:ext cx="9294638" cy="720562"/>
      </dsp:txXfrm>
    </dsp:sp>
    <dsp:sp modelId="{6A11F238-0431-4961-9B77-E53FB9471748}">
      <dsp:nvSpPr>
        <dsp:cNvPr id="0" name=""/>
        <dsp:cNvSpPr/>
      </dsp:nvSpPr>
      <dsp:spPr>
        <a:xfrm>
          <a:off x="0" y="2153683"/>
          <a:ext cx="9372600" cy="478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7580"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Display the Toy Chest poster. Discuss the story behind the Safety Kid on the poster. [Follow script in lesson] “</a:t>
          </a:r>
          <a:r>
            <a:rPr lang="en-US" sz="1600" b="1" kern="1200" dirty="0"/>
            <a:t>These kids are Safety Kids and they love to play with their safety toys.”   </a:t>
          </a:r>
          <a:endParaRPr lang="en-US" sz="1600" kern="1200" dirty="0"/>
        </a:p>
      </dsp:txBody>
      <dsp:txXfrm>
        <a:off x="0" y="2153683"/>
        <a:ext cx="9372600" cy="478170"/>
      </dsp:txXfrm>
    </dsp:sp>
    <dsp:sp modelId="{CD152FA4-97BC-4179-8E16-6C813AEDAB47}">
      <dsp:nvSpPr>
        <dsp:cNvPr id="0" name=""/>
        <dsp:cNvSpPr/>
      </dsp:nvSpPr>
      <dsp:spPr>
        <a:xfrm>
          <a:off x="0" y="2631853"/>
          <a:ext cx="9372600" cy="56854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Remove a symbol card and discuss that topic. </a:t>
          </a:r>
        </a:p>
      </dsp:txBody>
      <dsp:txXfrm>
        <a:off x="27754" y="2659607"/>
        <a:ext cx="9317092" cy="513041"/>
      </dsp:txXfrm>
    </dsp:sp>
    <dsp:sp modelId="{D5744975-C270-4AC9-981F-6A4E4A035ECE}">
      <dsp:nvSpPr>
        <dsp:cNvPr id="0" name=""/>
        <dsp:cNvSpPr/>
      </dsp:nvSpPr>
      <dsp:spPr>
        <a:xfrm>
          <a:off x="0" y="3200403"/>
          <a:ext cx="9372600" cy="6846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7580"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b="0" kern="1200" dirty="0"/>
            <a:t>For Example: If you selected the Charlie Symbol Card as the lesson, </a:t>
          </a:r>
          <a:r>
            <a:rPr lang="en-US" sz="1600" b="1" kern="1200" dirty="0"/>
            <a:t>“Who can come up to the poster and point to a funny, little, red toy?  </a:t>
          </a:r>
          <a:r>
            <a:rPr lang="en-US" sz="1600" b="0" kern="1200" dirty="0"/>
            <a:t>He is a special friend of mine and I have him with me today. You can then display the Charlie Check First </a:t>
          </a:r>
          <a:r>
            <a:rPr lang="en-US" sz="1600" b="0" kern="1200"/>
            <a:t>Poster Symbol or </a:t>
          </a:r>
          <a:r>
            <a:rPr lang="en-US" sz="1600" b="0" kern="1200" dirty="0"/>
            <a:t>Charlie poster.</a:t>
          </a:r>
        </a:p>
      </dsp:txBody>
      <dsp:txXfrm>
        <a:off x="0" y="3200403"/>
        <a:ext cx="9372600" cy="684652"/>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BE2AAA-2CC7-4F9C-A8C6-8B9F2A3E9EF0}" type="datetimeFigureOut">
              <a:rPr lang="en-US" smtClean="0"/>
              <a:t>10/16/2019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50AD62A-9EE1-43E3-A7E5-D268F71DF3EB}" type="slidenum">
              <a:rPr lang="en-US" smtClean="0"/>
              <a:t>‹#›</a:t>
            </a:fld>
            <a:endParaRPr lang="en-US"/>
          </a:p>
        </p:txBody>
      </p:sp>
    </p:spTree>
    <p:extLst>
      <p:ext uri="{BB962C8B-B14F-4D97-AF65-F5344CB8AC3E}">
        <p14:creationId xmlns:p14="http://schemas.microsoft.com/office/powerpoint/2010/main" val="1436448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37ADBA-1AC7-4CD6-8AFF-4E8087BA5487}" type="datetimeFigureOut">
              <a:rPr lang="en-US" smtClean="0"/>
              <a:t>10/16/2019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34C2EF-8A97-4DAF-B099-E567883644D6}" type="slidenum">
              <a:rPr lang="en-US" smtClean="0"/>
              <a:t>‹#›</a:t>
            </a:fld>
            <a:endParaRPr lang="en-US"/>
          </a:p>
        </p:txBody>
      </p:sp>
    </p:spTree>
    <p:extLst>
      <p:ext uri="{BB962C8B-B14F-4D97-AF65-F5344CB8AC3E}">
        <p14:creationId xmlns:p14="http://schemas.microsoft.com/office/powerpoint/2010/main" val="71809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t>1</a:t>
            </a:fld>
            <a:endParaRPr lang="en-US" dirty="0"/>
          </a:p>
        </p:txBody>
      </p:sp>
    </p:spTree>
    <p:extLst>
      <p:ext uri="{BB962C8B-B14F-4D97-AF65-F5344CB8AC3E}">
        <p14:creationId xmlns:p14="http://schemas.microsoft.com/office/powerpoint/2010/main" val="306991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2</a:t>
            </a:fld>
            <a:endParaRPr lang="en-US" dirty="0"/>
          </a:p>
        </p:txBody>
      </p:sp>
    </p:spTree>
    <p:extLst>
      <p:ext uri="{BB962C8B-B14F-4D97-AF65-F5344CB8AC3E}">
        <p14:creationId xmlns:p14="http://schemas.microsoft.com/office/powerpoint/2010/main" val="660935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t>5</a:t>
            </a:fld>
            <a:endParaRPr lang="en-US" dirty="0"/>
          </a:p>
        </p:txBody>
      </p:sp>
    </p:spTree>
    <p:extLst>
      <p:ext uri="{BB962C8B-B14F-4D97-AF65-F5344CB8AC3E}">
        <p14:creationId xmlns:p14="http://schemas.microsoft.com/office/powerpoint/2010/main" val="3912149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34C2EF-8A97-4DAF-B099-E567883644D6}" type="slidenum">
              <a:rPr lang="en-US" smtClean="0"/>
              <a:t>6</a:t>
            </a:fld>
            <a:endParaRPr lang="en-US"/>
          </a:p>
        </p:txBody>
      </p:sp>
    </p:spTree>
    <p:extLst>
      <p:ext uri="{BB962C8B-B14F-4D97-AF65-F5344CB8AC3E}">
        <p14:creationId xmlns:p14="http://schemas.microsoft.com/office/powerpoint/2010/main" val="3292544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Along with its effectiveness, the beauty of this program is its simplicity and flexibility. </a:t>
            </a:r>
          </a:p>
          <a:p>
            <a:endParaRPr lang="en-US" dirty="0"/>
          </a:p>
          <a:p>
            <a:r>
              <a:rPr lang="en-US" dirty="0"/>
              <a:t>1. This is the most beneficial teaching method and is ideal for the classroom teacher who can use the lessons, worksheets, and the reinforcement activities periodically through-out the year. Lessons and reinforcement activities should be spaced out to allow for gradual and consistent learning.</a:t>
            </a:r>
          </a:p>
          <a:p>
            <a:endParaRPr lang="en-US" dirty="0"/>
          </a:p>
          <a:p>
            <a:r>
              <a:rPr lang="en-US" dirty="0"/>
              <a:t>2. Choose the topics that are most important for you and the students. This often works best for the law enforcement officer or crime prevention practitioner who has limited time in the classroom. Ask the classroom teacher to follow up with reinforcement activities and worksheets.</a:t>
            </a:r>
          </a:p>
          <a:p>
            <a:endParaRPr lang="en-US" dirty="0"/>
          </a:p>
          <a:p>
            <a:r>
              <a:rPr lang="en-US" dirty="0"/>
              <a:t>3. Mini-Lessons are short lessons which only require a few minutes to teach. These are great for time fillers in the classroom, after school programs or the Law Enforcement Officer who only has a short time in the classroom or community event.</a:t>
            </a:r>
          </a:p>
          <a:p>
            <a:endParaRPr lang="en-US" dirty="0"/>
          </a:p>
        </p:txBody>
      </p:sp>
      <p:sp>
        <p:nvSpPr>
          <p:cNvPr id="4" name="Slide Number Placeholder 3"/>
          <p:cNvSpPr>
            <a:spLocks noGrp="1"/>
          </p:cNvSpPr>
          <p:nvPr>
            <p:ph type="sldNum" sz="quarter" idx="5"/>
          </p:nvPr>
        </p:nvSpPr>
        <p:spPr/>
        <p:txBody>
          <a:bodyPr/>
          <a:lstStyle/>
          <a:p>
            <a:fld id="{5534C2EF-8A97-4DAF-B099-E567883644D6}" type="slidenum">
              <a:rPr lang="en-US" smtClean="0"/>
              <a:t>15</a:t>
            </a:fld>
            <a:endParaRPr lang="en-US"/>
          </a:p>
        </p:txBody>
      </p:sp>
    </p:spTree>
    <p:extLst>
      <p:ext uri="{BB962C8B-B14F-4D97-AF65-F5344CB8AC3E}">
        <p14:creationId xmlns:p14="http://schemas.microsoft.com/office/powerpoint/2010/main" val="1740759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p>
          <a:p>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29</a:t>
            </a:fld>
            <a:endParaRPr lang="en-US"/>
          </a:p>
        </p:txBody>
      </p:sp>
    </p:spTree>
    <p:extLst>
      <p:ext uri="{BB962C8B-B14F-4D97-AF65-F5344CB8AC3E}">
        <p14:creationId xmlns:p14="http://schemas.microsoft.com/office/powerpoint/2010/main" val="3886014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p>
          <a:p>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74</a:t>
            </a:fld>
            <a:endParaRPr lang="en-US"/>
          </a:p>
        </p:txBody>
      </p:sp>
    </p:spTree>
    <p:extLst>
      <p:ext uri="{BB962C8B-B14F-4D97-AF65-F5344CB8AC3E}">
        <p14:creationId xmlns:p14="http://schemas.microsoft.com/office/powerpoint/2010/main" val="3727004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p>
          <a:p>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75</a:t>
            </a:fld>
            <a:endParaRPr lang="en-US"/>
          </a:p>
        </p:txBody>
      </p:sp>
    </p:spTree>
    <p:extLst>
      <p:ext uri="{BB962C8B-B14F-4D97-AF65-F5344CB8AC3E}">
        <p14:creationId xmlns:p14="http://schemas.microsoft.com/office/powerpoint/2010/main" val="2235521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p>
          <a:p>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76</a:t>
            </a:fld>
            <a:endParaRPr lang="en-US"/>
          </a:p>
        </p:txBody>
      </p:sp>
    </p:spTree>
    <p:extLst>
      <p:ext uri="{BB962C8B-B14F-4D97-AF65-F5344CB8AC3E}">
        <p14:creationId xmlns:p14="http://schemas.microsoft.com/office/powerpoint/2010/main" val="5532655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124" r="323" b="422"/>
          <a:stretch/>
        </p:blipFill>
        <p:spPr>
          <a:xfrm>
            <a:off x="1524" y="1"/>
            <a:ext cx="12188952" cy="6858000"/>
          </a:xfrm>
          <a:prstGeom prst="rect">
            <a:avLst/>
          </a:prstGeom>
        </p:spPr>
      </p:pic>
      <p:sp>
        <p:nvSpPr>
          <p:cNvPr id="2" name="Title 1"/>
          <p:cNvSpPr>
            <a:spLocks noGrp="1"/>
          </p:cNvSpPr>
          <p:nvPr>
            <p:ph type="ctrTitle"/>
          </p:nvPr>
        </p:nvSpPr>
        <p:spPr>
          <a:xfrm>
            <a:off x="838200" y="533400"/>
            <a:ext cx="8458200" cy="1828800"/>
          </a:xfrm>
        </p:spPr>
        <p:txBody>
          <a:bodyPr anchor="b">
            <a:normAutofit/>
          </a:bodyPr>
          <a:lstStyle>
            <a:lvl1pPr algn="l">
              <a:defRPr sz="4400"/>
            </a:lvl1pPr>
          </a:lstStyle>
          <a:p>
            <a:r>
              <a:rPr lang="en-US"/>
              <a:t>Click to edit Master title style</a:t>
            </a:r>
            <a:endParaRPr lang="en-US" dirty="0"/>
          </a:p>
        </p:txBody>
      </p:sp>
      <p:sp>
        <p:nvSpPr>
          <p:cNvPr id="3" name="Subtitle 2"/>
          <p:cNvSpPr>
            <a:spLocks noGrp="1"/>
          </p:cNvSpPr>
          <p:nvPr>
            <p:ph type="subTitle" idx="1"/>
          </p:nvPr>
        </p:nvSpPr>
        <p:spPr>
          <a:xfrm>
            <a:off x="838200" y="2438400"/>
            <a:ext cx="7086600" cy="914400"/>
          </a:xfrm>
        </p:spPr>
        <p:txBody>
          <a:bodyPr>
            <a:normAutofit/>
          </a:bodyPr>
          <a:lstStyle>
            <a:lvl1pPr marL="0" indent="0" algn="l">
              <a:spcBef>
                <a:spcPts val="1200"/>
              </a:spcBef>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5445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wo Pictures with Captions">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2" name="Title 1"/>
          <p:cNvSpPr>
            <a:spLocks noGrp="1"/>
          </p:cNvSpPr>
          <p:nvPr>
            <p:ph type="title"/>
          </p:nvPr>
        </p:nvSpPr>
        <p:spPr>
          <a:xfrm>
            <a:off x="1028580" y="5791200"/>
            <a:ext cx="8115419" cy="701674"/>
          </a:xfrm>
        </p:spPr>
        <p:txBody>
          <a:bodyPr vert="horz" lIns="91440" tIns="45720" rIns="91440" bIns="45720" rtlCol="0" anchor="b">
            <a:normAutofit/>
          </a:bodyPr>
          <a:lstStyle>
            <a:lvl1pPr>
              <a:defRPr lang="en-US" sz="2400">
                <a:solidFill>
                  <a:schemeClr val="accent1"/>
                </a:solidFill>
              </a:defRPr>
            </a:lvl1pPr>
          </a:lstStyle>
          <a:p>
            <a:pPr lvl="0"/>
            <a:r>
              <a:rPr lang="en-US"/>
              <a:t>Click to edit Master title style</a:t>
            </a:r>
            <a:endParaRPr lang="en-US" dirty="0"/>
          </a:p>
        </p:txBody>
      </p:sp>
      <p:sp>
        <p:nvSpPr>
          <p:cNvPr id="7" name="Freeform 5"/>
          <p:cNvSpPr>
            <a:spLocks/>
          </p:cNvSpPr>
          <p:nvPr/>
        </p:nvSpPr>
        <p:spPr bwMode="gray">
          <a:xfrm>
            <a:off x="762000"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5" name="Picture Placeholder 14" descr="An empty placeholder to add an image. Click on the placeholder and select the image that you wish to add"/>
          <p:cNvSpPr>
            <a:spLocks noGrp="1"/>
          </p:cNvSpPr>
          <p:nvPr>
            <p:ph type="pic" sz="quarter" idx="13"/>
          </p:nvPr>
        </p:nvSpPr>
        <p:spPr>
          <a:xfrm>
            <a:off x="992435"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p>
        </p:txBody>
      </p:sp>
      <p:sp>
        <p:nvSpPr>
          <p:cNvPr id="17" name="Text Placeholder 16"/>
          <p:cNvSpPr>
            <a:spLocks noGrp="1"/>
          </p:cNvSpPr>
          <p:nvPr>
            <p:ph type="body" sz="quarter" idx="14"/>
          </p:nvPr>
        </p:nvSpPr>
        <p:spPr>
          <a:xfrm>
            <a:off x="1028581" y="5181600"/>
            <a:ext cx="3566160" cy="493776"/>
          </a:xfrm>
        </p:spPr>
        <p:txBody>
          <a:bodyPr>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a:r>
              <a:rPr lang="en-US"/>
              <a:t>Click to edit Master text styles</a:t>
            </a:r>
          </a:p>
        </p:txBody>
      </p:sp>
      <p:sp>
        <p:nvSpPr>
          <p:cNvPr id="18" name="Freeform 5"/>
          <p:cNvSpPr>
            <a:spLocks/>
          </p:cNvSpPr>
          <p:nvPr/>
        </p:nvSpPr>
        <p:spPr bwMode="gray">
          <a:xfrm>
            <a:off x="5300133"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9" name="Picture Placeholder 18" descr="An empty placeholder to add an image. Click on the placeholder and select the image that you wish to add"/>
          <p:cNvSpPr>
            <a:spLocks noGrp="1"/>
          </p:cNvSpPr>
          <p:nvPr>
            <p:ph type="pic" sz="quarter" idx="15"/>
          </p:nvPr>
        </p:nvSpPr>
        <p:spPr>
          <a:xfrm>
            <a:off x="5530568"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endParaRPr lang="en-US" dirty="0"/>
          </a:p>
        </p:txBody>
      </p:sp>
      <p:sp>
        <p:nvSpPr>
          <p:cNvPr id="20" name="Text Placeholder 16"/>
          <p:cNvSpPr>
            <a:spLocks noGrp="1"/>
          </p:cNvSpPr>
          <p:nvPr>
            <p:ph type="body" sz="quarter" idx="16"/>
          </p:nvPr>
        </p:nvSpPr>
        <p:spPr>
          <a:xfrm>
            <a:off x="5566714" y="5181600"/>
            <a:ext cx="3566160" cy="493776"/>
          </a:xfrm>
        </p:spPr>
        <p:txBody>
          <a:bodyPr>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a:r>
              <a:rPr lang="en-US"/>
              <a:t>Click to edit Master text styles</a:t>
            </a:r>
          </a:p>
        </p:txBody>
      </p:sp>
    </p:spTree>
    <p:extLst>
      <p:ext uri="{BB962C8B-B14F-4D97-AF65-F5344CB8AC3E}">
        <p14:creationId xmlns:p14="http://schemas.microsoft.com/office/powerpoint/2010/main" val="203777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wo Pictures with Captions">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2" name="Title 1"/>
          <p:cNvSpPr>
            <a:spLocks noGrp="1"/>
          </p:cNvSpPr>
          <p:nvPr>
            <p:ph type="title"/>
          </p:nvPr>
        </p:nvSpPr>
        <p:spPr>
          <a:xfrm>
            <a:off x="1028580" y="5791200"/>
            <a:ext cx="8115419" cy="701674"/>
          </a:xfrm>
        </p:spPr>
        <p:txBody>
          <a:bodyPr vert="horz" lIns="91440" tIns="45720" rIns="91440" bIns="45720" rtlCol="0" anchor="b">
            <a:normAutofit/>
          </a:bodyPr>
          <a:lstStyle>
            <a:lvl1pPr>
              <a:defRPr lang="en-US" sz="2400">
                <a:solidFill>
                  <a:schemeClr val="accent1"/>
                </a:solidFill>
              </a:defRPr>
            </a:lvl1pPr>
          </a:lstStyle>
          <a:p>
            <a:pPr lvl="0"/>
            <a:r>
              <a:rPr lang="en-US"/>
              <a:t>Click to edit Master title style</a:t>
            </a:r>
            <a:endParaRPr lang="en-US" dirty="0"/>
          </a:p>
        </p:txBody>
      </p:sp>
      <p:sp>
        <p:nvSpPr>
          <p:cNvPr id="17" name="Text Placeholder 16"/>
          <p:cNvSpPr>
            <a:spLocks noGrp="1"/>
          </p:cNvSpPr>
          <p:nvPr>
            <p:ph type="body" sz="quarter" idx="14"/>
          </p:nvPr>
        </p:nvSpPr>
        <p:spPr>
          <a:xfrm>
            <a:off x="1028581" y="5181600"/>
            <a:ext cx="3566160" cy="493776"/>
          </a:xfrm>
        </p:spPr>
        <p:txBody>
          <a:bodyPr>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a:r>
              <a:rPr lang="en-US"/>
              <a:t>Click to edit Master text styles</a:t>
            </a:r>
          </a:p>
        </p:txBody>
      </p:sp>
      <p:sp>
        <p:nvSpPr>
          <p:cNvPr id="18" name="Freeform 5"/>
          <p:cNvSpPr>
            <a:spLocks/>
          </p:cNvSpPr>
          <p:nvPr/>
        </p:nvSpPr>
        <p:spPr bwMode="gray">
          <a:xfrm>
            <a:off x="5300133"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9" name="Picture Placeholder 18" descr="An empty placeholder to add an image. Click on the placeholder and select the image that you wish to add"/>
          <p:cNvSpPr>
            <a:spLocks noGrp="1"/>
          </p:cNvSpPr>
          <p:nvPr>
            <p:ph type="pic" sz="quarter" idx="15"/>
          </p:nvPr>
        </p:nvSpPr>
        <p:spPr>
          <a:xfrm>
            <a:off x="5530568"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endParaRPr lang="en-US" dirty="0"/>
          </a:p>
        </p:txBody>
      </p:sp>
      <p:sp>
        <p:nvSpPr>
          <p:cNvPr id="20" name="Text Placeholder 16"/>
          <p:cNvSpPr>
            <a:spLocks noGrp="1"/>
          </p:cNvSpPr>
          <p:nvPr>
            <p:ph type="body" sz="quarter" idx="16"/>
          </p:nvPr>
        </p:nvSpPr>
        <p:spPr>
          <a:xfrm>
            <a:off x="5566714" y="5181600"/>
            <a:ext cx="3566160" cy="493776"/>
          </a:xfrm>
        </p:spPr>
        <p:txBody>
          <a:bodyPr>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a:r>
              <a:rPr lang="en-US"/>
              <a:t>Click to edit Master text styles</a:t>
            </a:r>
          </a:p>
        </p:txBody>
      </p:sp>
    </p:spTree>
    <p:extLst>
      <p:ext uri="{BB962C8B-B14F-4D97-AF65-F5344CB8AC3E}">
        <p14:creationId xmlns:p14="http://schemas.microsoft.com/office/powerpoint/2010/main" val="244698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hree Pictures with Caption">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2" name="Title 1"/>
          <p:cNvSpPr>
            <a:spLocks noGrp="1"/>
          </p:cNvSpPr>
          <p:nvPr>
            <p:ph type="title"/>
          </p:nvPr>
        </p:nvSpPr>
        <p:spPr>
          <a:xfrm>
            <a:off x="1028580" y="5305424"/>
            <a:ext cx="8104083" cy="579921"/>
          </a:xfrm>
        </p:spPr>
        <p:txBody>
          <a:bodyPr>
            <a:normAutofit/>
          </a:bodyPr>
          <a:lstStyle>
            <a:lvl1pPr>
              <a:defRPr sz="2400">
                <a:solidFill>
                  <a:schemeClr val="accent1"/>
                </a:solidFill>
              </a:defRPr>
            </a:lvl1pPr>
          </a:lstStyle>
          <a:p>
            <a:r>
              <a:rPr lang="en-US"/>
              <a:t>Click to edit Master title style</a:t>
            </a:r>
            <a:endParaRPr lang="en-US" dirty="0"/>
          </a:p>
        </p:txBody>
      </p:sp>
      <p:sp>
        <p:nvSpPr>
          <p:cNvPr id="7" name="Freeform 5"/>
          <p:cNvSpPr>
            <a:spLocks/>
          </p:cNvSpPr>
          <p:nvPr/>
        </p:nvSpPr>
        <p:spPr bwMode="gray">
          <a:xfrm>
            <a:off x="762000" y="933449"/>
            <a:ext cx="53340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5" name="Picture Placeholder 14" descr="An empty placeholder to add an image. Click on the placeholder and select the image that you wish to add"/>
          <p:cNvSpPr>
            <a:spLocks noGrp="1"/>
          </p:cNvSpPr>
          <p:nvPr>
            <p:ph type="pic" sz="quarter" idx="13"/>
          </p:nvPr>
        </p:nvSpPr>
        <p:spPr>
          <a:xfrm>
            <a:off x="991888" y="1113022"/>
            <a:ext cx="4874224"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p>
        </p:txBody>
      </p:sp>
      <p:sp>
        <p:nvSpPr>
          <p:cNvPr id="18" name="Freeform 5"/>
          <p:cNvSpPr>
            <a:spLocks/>
          </p:cNvSpPr>
          <p:nvPr/>
        </p:nvSpPr>
        <p:spPr bwMode="gray">
          <a:xfrm>
            <a:off x="6323873" y="967316"/>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9" name="Picture Placeholder 18" descr="An empty placeholder to add an image. Click on the placeholder and select the image that you wish to add"/>
          <p:cNvSpPr>
            <a:spLocks noGrp="1"/>
          </p:cNvSpPr>
          <p:nvPr>
            <p:ph type="pic" sz="quarter" idx="15"/>
          </p:nvPr>
        </p:nvSpPr>
        <p:spPr>
          <a:xfrm>
            <a:off x="6506025" y="1109743"/>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p>
        </p:txBody>
      </p:sp>
      <p:sp>
        <p:nvSpPr>
          <p:cNvPr id="12" name="Freeform 5"/>
          <p:cNvSpPr>
            <a:spLocks/>
          </p:cNvSpPr>
          <p:nvPr/>
        </p:nvSpPr>
        <p:spPr bwMode="gray">
          <a:xfrm>
            <a:off x="6323873" y="3060954"/>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3" name="Picture Placeholder 12" descr="An empty placeholder to add an image. Click on the placeholder and select the image that you wish to add"/>
          <p:cNvSpPr>
            <a:spLocks noGrp="1"/>
          </p:cNvSpPr>
          <p:nvPr>
            <p:ph type="pic" sz="quarter" idx="16"/>
          </p:nvPr>
        </p:nvSpPr>
        <p:spPr>
          <a:xfrm>
            <a:off x="6506025" y="3203381"/>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endParaRPr lang="en-US" dirty="0"/>
          </a:p>
        </p:txBody>
      </p:sp>
      <p:sp>
        <p:nvSpPr>
          <p:cNvPr id="17" name="Text Placeholder 16"/>
          <p:cNvSpPr>
            <a:spLocks noGrp="1"/>
          </p:cNvSpPr>
          <p:nvPr>
            <p:ph type="body" sz="quarter" idx="14"/>
          </p:nvPr>
        </p:nvSpPr>
        <p:spPr>
          <a:xfrm>
            <a:off x="1028581" y="5919255"/>
            <a:ext cx="8104082" cy="497420"/>
          </a:xfrm>
        </p:spPr>
        <p:txBody>
          <a:bodyPr>
            <a:normAutofit/>
          </a:bodyPr>
          <a:lstStyle>
            <a:lvl1pPr marL="0" indent="0">
              <a:spcBef>
                <a:spcPts val="0"/>
              </a:spcBef>
              <a:buNone/>
              <a:defRPr sz="16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a:r>
              <a:rPr lang="en-US"/>
              <a:t>Click to edit Master text styles</a:t>
            </a:r>
          </a:p>
        </p:txBody>
      </p:sp>
    </p:spTree>
    <p:extLst>
      <p:ext uri="{BB962C8B-B14F-4D97-AF65-F5344CB8AC3E}">
        <p14:creationId xmlns:p14="http://schemas.microsoft.com/office/powerpoint/2010/main" val="101779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ive Pictures">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 y="283"/>
            <a:ext cx="12188952" cy="6859715"/>
          </a:xfrm>
          <a:prstGeom prst="rect">
            <a:avLst/>
          </a:prstGeom>
        </p:spPr>
      </p:pic>
      <p:sp>
        <p:nvSpPr>
          <p:cNvPr id="2" name="Title 1"/>
          <p:cNvSpPr>
            <a:spLocks noGrp="1"/>
          </p:cNvSpPr>
          <p:nvPr>
            <p:ph type="title"/>
          </p:nvPr>
        </p:nvSpPr>
        <p:spPr>
          <a:xfrm>
            <a:off x="9677400" y="365126"/>
            <a:ext cx="2133600" cy="1539874"/>
          </a:xfrm>
        </p:spPr>
        <p:txBody>
          <a:bodyPr vert="horz" lIns="91440" tIns="45720" rIns="91440" bIns="45720" rtlCol="0" anchor="b">
            <a:normAutofit/>
          </a:bodyPr>
          <a:lstStyle>
            <a:lvl1pPr>
              <a:defRPr lang="en-US" sz="2400">
                <a:solidFill>
                  <a:schemeClr val="accent1"/>
                </a:solidFill>
              </a:defRPr>
            </a:lvl1pPr>
          </a:lstStyle>
          <a:p>
            <a:pPr lvl="0"/>
            <a:r>
              <a:rPr lang="en-US"/>
              <a:t>Click to edit Master title style</a:t>
            </a:r>
          </a:p>
        </p:txBody>
      </p:sp>
      <p:sp>
        <p:nvSpPr>
          <p:cNvPr id="8" name="Freeform 5"/>
          <p:cNvSpPr>
            <a:spLocks/>
          </p:cNvSpPr>
          <p:nvPr/>
        </p:nvSpPr>
        <p:spPr bwMode="gray">
          <a:xfrm>
            <a:off x="4182533" y="265044"/>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9" name="Picture Placeholder 8" descr="An empty placeholder to add an image. Click on the placeholder and select the image that you wish to add"/>
          <p:cNvSpPr>
            <a:spLocks noGrp="1"/>
          </p:cNvSpPr>
          <p:nvPr>
            <p:ph type="pic" sz="quarter" idx="13"/>
          </p:nvPr>
        </p:nvSpPr>
        <p:spPr>
          <a:xfrm>
            <a:off x="4424435" y="436315"/>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endParaRPr lang="en-US" dirty="0"/>
          </a:p>
        </p:txBody>
      </p:sp>
      <p:sp>
        <p:nvSpPr>
          <p:cNvPr id="10" name="Freeform 5"/>
          <p:cNvSpPr>
            <a:spLocks/>
          </p:cNvSpPr>
          <p:nvPr/>
        </p:nvSpPr>
        <p:spPr bwMode="gray">
          <a:xfrm>
            <a:off x="816188" y="384723"/>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1" name="Picture Placeholder 10" descr="An empty placeholder to add an image. Click on the placeholder and select the image that you wish to add"/>
          <p:cNvSpPr>
            <a:spLocks noGrp="1"/>
          </p:cNvSpPr>
          <p:nvPr>
            <p:ph type="pic" sz="quarter" idx="15"/>
          </p:nvPr>
        </p:nvSpPr>
        <p:spPr>
          <a:xfrm>
            <a:off x="1013022" y="538232"/>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p>
        </p:txBody>
      </p:sp>
      <p:sp>
        <p:nvSpPr>
          <p:cNvPr id="12" name="Freeform 5"/>
          <p:cNvSpPr>
            <a:spLocks/>
          </p:cNvSpPr>
          <p:nvPr/>
        </p:nvSpPr>
        <p:spPr bwMode="gray">
          <a:xfrm>
            <a:off x="816188" y="2478361"/>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3" name="Picture Placeholder 12" descr="An empty placeholder to add an image. Click on the placeholder and select the image that you wish to add"/>
          <p:cNvSpPr>
            <a:spLocks noGrp="1"/>
          </p:cNvSpPr>
          <p:nvPr>
            <p:ph type="pic" sz="quarter" idx="16"/>
          </p:nvPr>
        </p:nvSpPr>
        <p:spPr>
          <a:xfrm>
            <a:off x="1013022" y="2631870"/>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p>
        </p:txBody>
      </p:sp>
      <p:sp>
        <p:nvSpPr>
          <p:cNvPr id="14" name="Freeform 5"/>
          <p:cNvSpPr>
            <a:spLocks/>
          </p:cNvSpPr>
          <p:nvPr/>
        </p:nvSpPr>
        <p:spPr bwMode="gray">
          <a:xfrm>
            <a:off x="816188" y="4571999"/>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5" name="Picture Placeholder 14" descr="An empty placeholder to add an image. Click on the placeholder and select the image that you wish to add"/>
          <p:cNvSpPr>
            <a:spLocks noGrp="1"/>
          </p:cNvSpPr>
          <p:nvPr>
            <p:ph type="pic" sz="quarter" idx="17"/>
          </p:nvPr>
        </p:nvSpPr>
        <p:spPr>
          <a:xfrm>
            <a:off x="1013022" y="4725508"/>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endParaRPr lang="en-US" dirty="0"/>
          </a:p>
        </p:txBody>
      </p:sp>
      <p:sp>
        <p:nvSpPr>
          <p:cNvPr id="20" name="Freeform 5"/>
          <p:cNvSpPr>
            <a:spLocks/>
          </p:cNvSpPr>
          <p:nvPr/>
        </p:nvSpPr>
        <p:spPr bwMode="gray">
          <a:xfrm>
            <a:off x="4182533" y="3448511"/>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1" name="Picture Placeholder 20" descr="An empty placeholder to add an image. Click on the placeholder and select the image that you wish to add"/>
          <p:cNvSpPr>
            <a:spLocks noGrp="1"/>
          </p:cNvSpPr>
          <p:nvPr>
            <p:ph type="pic" sz="quarter" idx="18"/>
          </p:nvPr>
        </p:nvSpPr>
        <p:spPr>
          <a:xfrm>
            <a:off x="4424435" y="3619782"/>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86467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7FC8593D-7C47-471E-A8DF-97AC4FFD13F5}" type="datetimeFigureOut">
              <a:rPr lang="en-US" smtClean="0"/>
              <a:t>10/16/2019</a:t>
            </a:fld>
            <a:endParaRPr lang="en-US"/>
          </a:p>
        </p:txBody>
      </p:sp>
      <p:sp>
        <p:nvSpPr>
          <p:cNvPr id="6" name="Slide Number Placeholder 5"/>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144326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65125"/>
            <a:ext cx="1828799" cy="49403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524000" y="365125"/>
            <a:ext cx="6858000" cy="4940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7FC8593D-7C47-471E-A8DF-97AC4FFD13F5}" type="datetimeFigureOut">
              <a:rPr lang="en-US" smtClean="0"/>
              <a:t>10/16/2019</a:t>
            </a:fld>
            <a:endParaRPr lang="en-US"/>
          </a:p>
        </p:txBody>
      </p:sp>
      <p:sp>
        <p:nvSpPr>
          <p:cNvPr id="6" name="Slide Number Placeholder 5"/>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392624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7FC8593D-7C47-471E-A8DF-97AC4FFD13F5}" type="datetimeFigureOut">
              <a:rPr lang="en-US" smtClean="0"/>
              <a:t>10/16/2019</a:t>
            </a:fld>
            <a:endParaRPr lang="en-US"/>
          </a:p>
        </p:txBody>
      </p:sp>
      <p:sp>
        <p:nvSpPr>
          <p:cNvPr id="6" name="Slide Number Placeholder 5"/>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103573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434" t="422"/>
          <a:stretch/>
        </p:blipFill>
        <p:spPr>
          <a:xfrm>
            <a:off x="0" y="0"/>
            <a:ext cx="12188952" cy="6857176"/>
          </a:xfrm>
          <a:prstGeom prst="rect">
            <a:avLst/>
          </a:prstGeom>
        </p:spPr>
      </p:pic>
      <p:sp>
        <p:nvSpPr>
          <p:cNvPr id="2" name="Title 1"/>
          <p:cNvSpPr>
            <a:spLocks noGrp="1"/>
          </p:cNvSpPr>
          <p:nvPr>
            <p:ph type="title"/>
          </p:nvPr>
        </p:nvSpPr>
        <p:spPr>
          <a:xfrm>
            <a:off x="3352800" y="533400"/>
            <a:ext cx="7315200" cy="1828800"/>
          </a:xfrm>
        </p:spPr>
        <p:txBody>
          <a:bodyPr anchor="b">
            <a:normAutofit/>
          </a:bodyPr>
          <a:lstStyle>
            <a:lvl1pPr>
              <a:defRPr sz="4400"/>
            </a:lvl1pPr>
          </a:lstStyle>
          <a:p>
            <a:r>
              <a:rPr lang="en-US"/>
              <a:t>Click to edit Master title style</a:t>
            </a:r>
          </a:p>
        </p:txBody>
      </p:sp>
      <p:sp>
        <p:nvSpPr>
          <p:cNvPr id="3" name="Text Placeholder 2"/>
          <p:cNvSpPr>
            <a:spLocks noGrp="1"/>
          </p:cNvSpPr>
          <p:nvPr>
            <p:ph type="body" idx="1"/>
          </p:nvPr>
        </p:nvSpPr>
        <p:spPr>
          <a:xfrm>
            <a:off x="3352800" y="2438400"/>
            <a:ext cx="5486400" cy="914400"/>
          </a:xfrm>
        </p:spPr>
        <p:txBody>
          <a:bodyPr>
            <a:normAutofit/>
          </a:bodyPr>
          <a:lstStyle>
            <a:lvl1pPr marL="0" indent="0">
              <a:spcBef>
                <a:spcPts val="1200"/>
              </a:spcBef>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7950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825625"/>
            <a:ext cx="438912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78880" y="1825625"/>
            <a:ext cx="438912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7FC8593D-7C47-471E-A8DF-97AC4FFD13F5}" type="datetimeFigureOut">
              <a:rPr lang="en-US" smtClean="0"/>
              <a:t>10/16/2019</a:t>
            </a:fld>
            <a:endParaRPr lang="en-US"/>
          </a:p>
        </p:txBody>
      </p:sp>
      <p:sp>
        <p:nvSpPr>
          <p:cNvPr id="7" name="Slide Number Placeholder 6"/>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162530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524000" y="1828799"/>
            <a:ext cx="4389120" cy="795867"/>
          </a:xfrm>
        </p:spPr>
        <p:txBody>
          <a:bodyPr anchor="ctr">
            <a:normAutofit/>
          </a:bodyPr>
          <a:lstStyle>
            <a:lvl1pPr marL="0" indent="0">
              <a:spcBef>
                <a:spcPts val="0"/>
              </a:spcBef>
              <a:buNone/>
              <a:defRPr sz="2400" b="0">
                <a:solidFill>
                  <a:schemeClr val="accent4">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4000" y="2624666"/>
            <a:ext cx="4389120" cy="26754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78880" y="1828799"/>
            <a:ext cx="4389120" cy="795867"/>
          </a:xfrm>
        </p:spPr>
        <p:txBody>
          <a:bodyPr anchor="ctr">
            <a:normAutofit/>
          </a:bodyPr>
          <a:lstStyle>
            <a:lvl1pPr marL="0" indent="0">
              <a:spcBef>
                <a:spcPts val="0"/>
              </a:spcBef>
              <a:buNone/>
              <a:defRPr sz="2400" b="0">
                <a:solidFill>
                  <a:schemeClr val="accent4">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624666"/>
            <a:ext cx="4389120" cy="26754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7FC8593D-7C47-471E-A8DF-97AC4FFD13F5}" type="datetimeFigureOut">
              <a:rPr lang="en-US" smtClean="0"/>
              <a:t>10/16/2019</a:t>
            </a:fld>
            <a:endParaRPr lang="en-US"/>
          </a:p>
        </p:txBody>
      </p:sp>
      <p:sp>
        <p:nvSpPr>
          <p:cNvPr id="9" name="Slide Number Placeholder 8"/>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290008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7FC8593D-7C47-471E-A8DF-97AC4FFD13F5}" type="datetimeFigureOut">
              <a:rPr lang="en-US" smtClean="0"/>
              <a:t>10/16/2019</a:t>
            </a:fld>
            <a:endParaRPr lang="en-US"/>
          </a:p>
        </p:txBody>
      </p:sp>
      <p:sp>
        <p:nvSpPr>
          <p:cNvPr id="5" name="Slide Number Placeholder 4"/>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64502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7FC8593D-7C47-471E-A8DF-97AC4FFD13F5}" type="datetimeFigureOut">
              <a:rPr lang="en-US" smtClean="0"/>
              <a:t>10/16/2019</a:t>
            </a:fld>
            <a:endParaRPr lang="en-US"/>
          </a:p>
        </p:txBody>
      </p:sp>
      <p:sp>
        <p:nvSpPr>
          <p:cNvPr id="4" name="Slide Number Placeholder 3"/>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358007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724400" y="1828800"/>
            <a:ext cx="5943600" cy="3476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23999" y="1828800"/>
            <a:ext cx="2926080" cy="3476625"/>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7FC8593D-7C47-471E-A8DF-97AC4FFD13F5}" type="datetimeFigureOut">
              <a:rPr lang="en-US" smtClean="0"/>
              <a:t>10/16/2019</a:t>
            </a:fld>
            <a:endParaRPr lang="en-US"/>
          </a:p>
        </p:txBody>
      </p:sp>
      <p:sp>
        <p:nvSpPr>
          <p:cNvPr id="7" name="Slide Number Placeholder 6"/>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80735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Freeform 5"/>
          <p:cNvSpPr>
            <a:spLocks/>
          </p:cNvSpPr>
          <p:nvPr/>
        </p:nvSpPr>
        <p:spPr bwMode="gray">
          <a:xfrm>
            <a:off x="804333" y="1695450"/>
            <a:ext cx="5596467" cy="3295650"/>
          </a:xfrm>
          <a:custGeom>
            <a:avLst/>
            <a:gdLst>
              <a:gd name="T0" fmla="*/ 1279 w 1347"/>
              <a:gd name="T1" fmla="*/ 919 h 986"/>
              <a:gd name="T2" fmla="*/ 65 w 1347"/>
              <a:gd name="T3" fmla="*/ 919 h 986"/>
              <a:gd name="T4" fmla="*/ 65 w 1347"/>
              <a:gd name="T5" fmla="*/ 64 h 986"/>
              <a:gd name="T6" fmla="*/ 1279 w 1347"/>
              <a:gd name="T7" fmla="*/ 64 h 986"/>
              <a:gd name="T8" fmla="*/ 1279 w 1347"/>
              <a:gd name="T9" fmla="*/ 919 h 986"/>
            </a:gdLst>
            <a:ahLst/>
            <a:cxnLst>
              <a:cxn ang="0">
                <a:pos x="T0" y="T1"/>
              </a:cxn>
              <a:cxn ang="0">
                <a:pos x="T2" y="T3"/>
              </a:cxn>
              <a:cxn ang="0">
                <a:pos x="T4" y="T5"/>
              </a:cxn>
              <a:cxn ang="0">
                <a:pos x="T6" y="T7"/>
              </a:cxn>
              <a:cxn ang="0">
                <a:pos x="T8" y="T9"/>
              </a:cxn>
            </a:cxnLst>
            <a:rect l="0" t="0" r="r" b="b"/>
            <a:pathLst>
              <a:path w="1347" h="986">
                <a:moveTo>
                  <a:pt x="1279" y="919"/>
                </a:moveTo>
                <a:cubicBezTo>
                  <a:pt x="1211" y="986"/>
                  <a:pt x="121" y="974"/>
                  <a:pt x="65" y="919"/>
                </a:cubicBezTo>
                <a:cubicBezTo>
                  <a:pt x="9" y="863"/>
                  <a:pt x="0" y="128"/>
                  <a:pt x="65" y="64"/>
                </a:cubicBezTo>
                <a:cubicBezTo>
                  <a:pt x="130" y="0"/>
                  <a:pt x="1217" y="3"/>
                  <a:pt x="1279" y="64"/>
                </a:cubicBezTo>
                <a:cubicBezTo>
                  <a:pt x="1341" y="125"/>
                  <a:pt x="1347" y="852"/>
                  <a:pt x="1279" y="919"/>
                </a:cubicBezTo>
                <a:close/>
              </a:path>
            </a:pathLst>
          </a:custGeom>
          <a:solidFill>
            <a:srgbClr val="FFFFFF"/>
          </a:solidFill>
          <a:ln>
            <a:noFill/>
          </a:ln>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nchor="b"/>
          <a:lstStyle>
            <a:lvl1pPr>
              <a:defRPr sz="3200"/>
            </a:lvl1pPr>
          </a:lstStyle>
          <a:p>
            <a:r>
              <a:rPr lang="en-US"/>
              <a:t>Click to edit Master title style</a:t>
            </a:r>
          </a:p>
        </p:txBody>
      </p:sp>
      <p:sp>
        <p:nvSpPr>
          <p:cNvPr id="12" name="Picture Placeholder 11" descr="An empty placeholder to add an image. Click on the placeholder and select the image that you wish to add"/>
          <p:cNvSpPr>
            <a:spLocks noGrp="1"/>
          </p:cNvSpPr>
          <p:nvPr>
            <p:ph type="pic" idx="1"/>
          </p:nvPr>
        </p:nvSpPr>
        <p:spPr>
          <a:xfrm>
            <a:off x="1006022" y="1874520"/>
            <a:ext cx="5193089" cy="2937510"/>
          </a:xfrm>
          <a:custGeom>
            <a:avLst/>
            <a:gdLst>
              <a:gd name="connsiteX0" fmla="*/ 2531359 w 5066932"/>
              <a:gd name="connsiteY0" fmla="*/ 21 h 2945784"/>
              <a:gd name="connsiteX1" fmla="*/ 4878015 w 5066932"/>
              <a:gd name="connsiteY1" fmla="*/ 145719 h 2945784"/>
              <a:gd name="connsiteX2" fmla="*/ 4878015 w 5066932"/>
              <a:gd name="connsiteY2" fmla="*/ 2803241 h 2945784"/>
              <a:gd name="connsiteX3" fmla="*/ 175988 w 5066932"/>
              <a:gd name="connsiteY3" fmla="*/ 2803241 h 2945784"/>
              <a:gd name="connsiteX4" fmla="*/ 175988 w 5066932"/>
              <a:gd name="connsiteY4" fmla="*/ 145719 h 2945784"/>
              <a:gd name="connsiteX5" fmla="*/ 2531359 w 5066932"/>
              <a:gd name="connsiteY5" fmla="*/ 21 h 29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6932" h="2945784">
                <a:moveTo>
                  <a:pt x="2531359" y="21"/>
                </a:moveTo>
                <a:cubicBezTo>
                  <a:pt x="3645379" y="1187"/>
                  <a:pt x="4757946" y="50918"/>
                  <a:pt x="4878015" y="145719"/>
                </a:cubicBezTo>
                <a:cubicBezTo>
                  <a:pt x="5118151" y="335320"/>
                  <a:pt x="5141390" y="2594991"/>
                  <a:pt x="4878015" y="2803241"/>
                </a:cubicBezTo>
                <a:cubicBezTo>
                  <a:pt x="4614639" y="3011491"/>
                  <a:pt x="392886" y="2974193"/>
                  <a:pt x="175988" y="2803241"/>
                </a:cubicBezTo>
                <a:cubicBezTo>
                  <a:pt x="-40909" y="2629181"/>
                  <a:pt x="-75768" y="344644"/>
                  <a:pt x="175988" y="145719"/>
                </a:cubicBezTo>
                <a:cubicBezTo>
                  <a:pt x="301866" y="46256"/>
                  <a:pt x="1417339" y="-1144"/>
                  <a:pt x="2531359" y="21"/>
                </a:cubicBezTo>
                <a:close/>
              </a:path>
            </a:pathLst>
          </a:custGeom>
          <a:solidFill>
            <a:schemeClr val="accent2">
              <a:lumMod val="20000"/>
              <a:lumOff val="80000"/>
            </a:schemeClr>
          </a:solidFill>
        </p:spPr>
        <p:txBody>
          <a:bodyPr wrap="square" tIns="36576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010400" y="2245995"/>
            <a:ext cx="3657600" cy="219456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7FC8593D-7C47-471E-A8DF-97AC4FFD13F5}" type="datetimeFigureOut">
              <a:rPr lang="en-US" smtClean="0"/>
              <a:t>10/16/2019</a:t>
            </a:fld>
            <a:endParaRPr lang="en-US"/>
          </a:p>
        </p:txBody>
      </p:sp>
      <p:sp>
        <p:nvSpPr>
          <p:cNvPr id="7" name="Slide Number Placeholder 6"/>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65131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7" cstate="print">
            <a:extLst>
              <a:ext uri="{28A0092B-C50C-407E-A947-70E740481C1C}">
                <a14:useLocalDpi xmlns:a14="http://schemas.microsoft.com/office/drawing/2010/main" val="0"/>
              </a:ext>
            </a:extLst>
          </a:blip>
          <a:srcRect l="525" t="511" r="525" b="2999"/>
          <a:stretch/>
        </p:blipFill>
        <p:spPr>
          <a:xfrm>
            <a:off x="0" y="0"/>
            <a:ext cx="12188826" cy="6858000"/>
          </a:xfrm>
          <a:prstGeom prst="rect">
            <a:avLst/>
          </a:prstGeom>
        </p:spPr>
      </p:pic>
      <p:sp>
        <p:nvSpPr>
          <p:cNvPr id="2" name="Title Placeholder 1"/>
          <p:cNvSpPr>
            <a:spLocks noGrp="1"/>
          </p:cNvSpPr>
          <p:nvPr>
            <p:ph type="title"/>
          </p:nvPr>
        </p:nvSpPr>
        <p:spPr>
          <a:xfrm>
            <a:off x="838200" y="365126"/>
            <a:ext cx="9829800" cy="108267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524000" y="1828800"/>
            <a:ext cx="91440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2209800" y="6416675"/>
            <a:ext cx="4572000" cy="365125"/>
          </a:xfrm>
          <a:prstGeom prst="rect">
            <a:avLst/>
          </a:prstGeom>
        </p:spPr>
        <p:txBody>
          <a:bodyPr vert="horz" lIns="91440" tIns="45720" rIns="91440" bIns="45720" rtlCol="0" anchor="ctr"/>
          <a:lstStyle>
            <a:lvl1pPr algn="l">
              <a:defRPr sz="1100">
                <a:solidFill>
                  <a:schemeClr val="tx1"/>
                </a:solidFill>
              </a:defRPr>
            </a:lvl1pPr>
          </a:lstStyle>
          <a:p>
            <a:r>
              <a:rPr lang="en-US" dirty="0"/>
              <a:t>Add a footer</a:t>
            </a:r>
          </a:p>
        </p:txBody>
      </p:sp>
      <p:sp>
        <p:nvSpPr>
          <p:cNvPr id="4" name="Date Placeholder 3"/>
          <p:cNvSpPr>
            <a:spLocks noGrp="1"/>
          </p:cNvSpPr>
          <p:nvPr>
            <p:ph type="dt" sz="half" idx="2"/>
          </p:nvPr>
        </p:nvSpPr>
        <p:spPr>
          <a:xfrm>
            <a:off x="7010400" y="6416675"/>
            <a:ext cx="1371600" cy="365125"/>
          </a:xfrm>
          <a:prstGeom prst="rect">
            <a:avLst/>
          </a:prstGeom>
        </p:spPr>
        <p:txBody>
          <a:bodyPr vert="horz" lIns="91440" tIns="45720" rIns="91440" bIns="45720" rtlCol="0" anchor="ctr"/>
          <a:lstStyle>
            <a:lvl1pPr algn="r">
              <a:defRPr sz="1100">
                <a:solidFill>
                  <a:schemeClr val="tx1"/>
                </a:solidFill>
              </a:defRPr>
            </a:lvl1pPr>
          </a:lstStyle>
          <a:p>
            <a:fld id="{7FC8593D-7C47-471E-A8DF-97AC4FFD13F5}" type="datetimeFigureOut">
              <a:rPr lang="en-US" smtClean="0"/>
              <a:pPr/>
              <a:t>10/16/2019</a:t>
            </a:fld>
            <a:endParaRPr lang="en-US" dirty="0"/>
          </a:p>
        </p:txBody>
      </p:sp>
      <p:sp>
        <p:nvSpPr>
          <p:cNvPr id="6" name="Slide Number Placeholder 5"/>
          <p:cNvSpPr>
            <a:spLocks noGrp="1"/>
          </p:cNvSpPr>
          <p:nvPr>
            <p:ph type="sldNum" sz="quarter" idx="4"/>
          </p:nvPr>
        </p:nvSpPr>
        <p:spPr>
          <a:xfrm>
            <a:off x="8610600" y="6416675"/>
            <a:ext cx="838200" cy="365125"/>
          </a:xfrm>
          <a:prstGeom prst="rect">
            <a:avLst/>
          </a:prstGeom>
        </p:spPr>
        <p:txBody>
          <a:bodyPr vert="horz" lIns="91440" tIns="45720" rIns="91440" bIns="45720" rtlCol="0" anchor="ctr"/>
          <a:lstStyle>
            <a:lvl1pPr algn="r">
              <a:defRPr sz="1100">
                <a:solidFill>
                  <a:schemeClr val="tx1"/>
                </a:solidFill>
              </a:defRPr>
            </a:lvl1pPr>
          </a:lstStyle>
          <a:p>
            <a:fld id="{289D71E3-7D81-4C24-B9D8-6B108755C64C}" type="slidenum">
              <a:rPr lang="en-US" smtClean="0"/>
              <a:pPr/>
              <a:t>‹#›</a:t>
            </a:fld>
            <a:endParaRPr lang="en-US" dirty="0"/>
          </a:p>
        </p:txBody>
      </p:sp>
    </p:spTree>
    <p:extLst>
      <p:ext uri="{BB962C8B-B14F-4D97-AF65-F5344CB8AC3E}">
        <p14:creationId xmlns:p14="http://schemas.microsoft.com/office/powerpoint/2010/main" val="361654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3" r:id="rId11"/>
    <p:sldLayoutId id="2147483662" r:id="rId12"/>
    <p:sldLayoutId id="2147483661" r:id="rId13"/>
    <p:sldLayoutId id="2147483658" r:id="rId14"/>
    <p:sldLayoutId id="2147483659"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g"/><Relationship Id="rId7" Type="http://schemas.openxmlformats.org/officeDocument/2006/relationships/image" Target="../media/image35.jpeg"/><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image" Target="../media/image33.jpg"/><Relationship Id="rId10" Type="http://schemas.openxmlformats.org/officeDocument/2006/relationships/image" Target="../media/image38.jpg"/><Relationship Id="rId4" Type="http://schemas.openxmlformats.org/officeDocument/2006/relationships/image" Target="../media/image32.jpg"/><Relationship Id="rId9" Type="http://schemas.openxmlformats.org/officeDocument/2006/relationships/image" Target="../media/image37.jp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wmf"/></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image" Target="../media/image50.png"/><Relationship Id="rId1" Type="http://schemas.openxmlformats.org/officeDocument/2006/relationships/slideLayout" Target="../slideLayouts/slideLayout5.xml"/><Relationship Id="rId6" Type="http://schemas.openxmlformats.org/officeDocument/2006/relationships/image" Target="../media/image54.jpeg"/><Relationship Id="rId5" Type="http://schemas.openxmlformats.org/officeDocument/2006/relationships/image" Target="../media/image53.jpg"/><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9.jp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69.jpg"/></Relationships>
</file>

<file path=ppt/slides/_rels/slide7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3.jpg"/><Relationship Id="rId4" Type="http://schemas.openxmlformats.org/officeDocument/2006/relationships/image" Target="../media/image71.jpg"/></Relationships>
</file>

<file path=ppt/slides/_rels/slide76.xml.rels><?xml version="1.0" encoding="UTF-8" standalone="yes"?>
<Relationships xmlns="http://schemas.openxmlformats.org/package/2006/relationships"><Relationship Id="rId3" Type="http://schemas.openxmlformats.org/officeDocument/2006/relationships/image" Target="../media/image72.jpg"/><Relationship Id="rId7" Type="http://schemas.openxmlformats.org/officeDocument/2006/relationships/image" Target="../media/image76.jp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jpg"/></Relationships>
</file>

<file path=ppt/slides/_rels/slide7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7223" y="1714908"/>
            <a:ext cx="9286485" cy="1261280"/>
          </a:xfrm>
        </p:spPr>
        <p:txBody>
          <a:bodyPr/>
          <a:lstStyle/>
          <a:p>
            <a:r>
              <a:rPr lang="en-US" dirty="0"/>
              <a:t>SAFETYKIDS PROGRAM</a:t>
            </a:r>
          </a:p>
        </p:txBody>
      </p:sp>
      <p:sp>
        <p:nvSpPr>
          <p:cNvPr id="3" name="Subtitle 2"/>
          <p:cNvSpPr>
            <a:spLocks noGrp="1"/>
          </p:cNvSpPr>
          <p:nvPr>
            <p:ph type="subTitle" idx="1"/>
          </p:nvPr>
        </p:nvSpPr>
        <p:spPr>
          <a:xfrm>
            <a:off x="747223" y="2871335"/>
            <a:ext cx="9286485" cy="838200"/>
          </a:xfrm>
        </p:spPr>
        <p:txBody>
          <a:bodyPr>
            <a:normAutofit/>
          </a:bodyPr>
          <a:lstStyle/>
          <a:p>
            <a:r>
              <a:rPr lang="en-US" b="1" i="1" dirty="0"/>
              <a:t>Keeping children safe from abduction, violence, and exploitation! </a:t>
            </a:r>
            <a:r>
              <a:rPr lang="en-US" sz="2000" b="1" dirty="0">
                <a:solidFill>
                  <a:srgbClr val="0070C0"/>
                </a:solidFill>
              </a:rPr>
              <a:t>FEATURING CHARLIE CHECK FIRST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9262" y="3675666"/>
            <a:ext cx="1621203" cy="192142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223" y="427578"/>
            <a:ext cx="1530234" cy="1516913"/>
          </a:xfrm>
          <a:prstGeom prst="rect">
            <a:avLst/>
          </a:prstGeom>
        </p:spPr>
      </p:pic>
    </p:spTree>
    <p:extLst>
      <p:ext uri="{BB962C8B-B14F-4D97-AF65-F5344CB8AC3E}">
        <p14:creationId xmlns:p14="http://schemas.microsoft.com/office/powerpoint/2010/main" val="3578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ED0A4F-DE1C-49FD-817D-D8DCEE9A5DDD}"/>
              </a:ext>
            </a:extLst>
          </p:cNvPr>
          <p:cNvPicPr>
            <a:picLocks noChangeAspect="1"/>
          </p:cNvPicPr>
          <p:nvPr/>
        </p:nvPicPr>
        <p:blipFill rotWithShape="1">
          <a:blip r:embed="rId2"/>
          <a:srcRect l="27501" t="10000" r="28124" b="4444"/>
          <a:stretch/>
        </p:blipFill>
        <p:spPr>
          <a:xfrm>
            <a:off x="6342575" y="299905"/>
            <a:ext cx="5669356" cy="6148457"/>
          </a:xfrm>
          <a:prstGeom prst="rect">
            <a:avLst/>
          </a:prstGeom>
        </p:spPr>
      </p:pic>
      <p:pic>
        <p:nvPicPr>
          <p:cNvPr id="3" name="Picture 2">
            <a:extLst>
              <a:ext uri="{FF2B5EF4-FFF2-40B4-BE49-F238E27FC236}">
                <a16:creationId xmlns:a16="http://schemas.microsoft.com/office/drawing/2014/main" id="{A3C9A1CA-6CED-4454-BA4B-70CFA32C963F}"/>
              </a:ext>
            </a:extLst>
          </p:cNvPr>
          <p:cNvPicPr>
            <a:picLocks noChangeAspect="1"/>
          </p:cNvPicPr>
          <p:nvPr/>
        </p:nvPicPr>
        <p:blipFill rotWithShape="1">
          <a:blip r:embed="rId3"/>
          <a:srcRect l="27500" t="10346" r="28125" b="5830"/>
          <a:stretch/>
        </p:blipFill>
        <p:spPr>
          <a:xfrm>
            <a:off x="325567" y="320878"/>
            <a:ext cx="5786512" cy="6148456"/>
          </a:xfrm>
          <a:prstGeom prst="rect">
            <a:avLst/>
          </a:prstGeom>
        </p:spPr>
      </p:pic>
    </p:spTree>
    <p:extLst>
      <p:ext uri="{BB962C8B-B14F-4D97-AF65-F5344CB8AC3E}">
        <p14:creationId xmlns:p14="http://schemas.microsoft.com/office/powerpoint/2010/main" val="2442613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459D02-5A8B-4C35-9198-5597EDEABA7A}"/>
              </a:ext>
            </a:extLst>
          </p:cNvPr>
          <p:cNvPicPr>
            <a:picLocks noChangeAspect="1"/>
          </p:cNvPicPr>
          <p:nvPr/>
        </p:nvPicPr>
        <p:blipFill rotWithShape="1">
          <a:blip r:embed="rId2"/>
          <a:srcRect l="40000" t="11111" r="33125" b="5556"/>
          <a:stretch/>
        </p:blipFill>
        <p:spPr>
          <a:xfrm>
            <a:off x="381000" y="304800"/>
            <a:ext cx="3276600" cy="571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47FDC065-329B-4B06-80F6-73757F200254}"/>
              </a:ext>
            </a:extLst>
          </p:cNvPr>
          <p:cNvPicPr>
            <a:picLocks noChangeAspect="1"/>
          </p:cNvPicPr>
          <p:nvPr/>
        </p:nvPicPr>
        <p:blipFill rotWithShape="1">
          <a:blip r:embed="rId3"/>
          <a:srcRect l="40000" t="10000" r="42500" b="16666"/>
          <a:stretch/>
        </p:blipFill>
        <p:spPr>
          <a:xfrm>
            <a:off x="3785707" y="311092"/>
            <a:ext cx="2133600"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57DCBC18-14E4-4348-A52F-20CFD3D7C6BF}"/>
              </a:ext>
            </a:extLst>
          </p:cNvPr>
          <p:cNvPicPr>
            <a:picLocks noChangeAspect="1"/>
          </p:cNvPicPr>
          <p:nvPr/>
        </p:nvPicPr>
        <p:blipFill rotWithShape="1">
          <a:blip r:embed="rId4"/>
          <a:srcRect l="39708" t="10000" r="37167" b="26667"/>
          <a:stretch/>
        </p:blipFill>
        <p:spPr>
          <a:xfrm>
            <a:off x="6071882" y="304800"/>
            <a:ext cx="2819400" cy="4343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BC0F34A5-EB96-4A96-A6A9-E6B283BEC43D}"/>
              </a:ext>
            </a:extLst>
          </p:cNvPr>
          <p:cNvPicPr>
            <a:picLocks noChangeAspect="1"/>
          </p:cNvPicPr>
          <p:nvPr/>
        </p:nvPicPr>
        <p:blipFill rotWithShape="1">
          <a:blip r:embed="rId5"/>
          <a:srcRect l="40000" t="55556" r="38125" b="14444"/>
          <a:stretch/>
        </p:blipFill>
        <p:spPr>
          <a:xfrm>
            <a:off x="9043857" y="304800"/>
            <a:ext cx="266700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2373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C10E79-2036-4BFF-87B4-F725B6B9BB7C}"/>
              </a:ext>
            </a:extLst>
          </p:cNvPr>
          <p:cNvPicPr>
            <a:picLocks noChangeAspect="1"/>
          </p:cNvPicPr>
          <p:nvPr/>
        </p:nvPicPr>
        <p:blipFill rotWithShape="1">
          <a:blip r:embed="rId2"/>
          <a:srcRect l="40625" t="10001" r="37500" b="13333"/>
          <a:stretch/>
        </p:blipFill>
        <p:spPr>
          <a:xfrm>
            <a:off x="381000" y="228600"/>
            <a:ext cx="2667000" cy="5257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D923E2CF-B177-400D-943F-E21BAE7E1A87}"/>
              </a:ext>
            </a:extLst>
          </p:cNvPr>
          <p:cNvPicPr>
            <a:picLocks noChangeAspect="1"/>
          </p:cNvPicPr>
          <p:nvPr/>
        </p:nvPicPr>
        <p:blipFill rotWithShape="1">
          <a:blip r:embed="rId3"/>
          <a:srcRect l="40625" t="10000" r="28125" b="8889"/>
          <a:stretch/>
        </p:blipFill>
        <p:spPr>
          <a:xfrm>
            <a:off x="3276600" y="228600"/>
            <a:ext cx="3810000" cy="5562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C4FFE6D1-2D84-4956-BB76-E37A9C606BEF}"/>
              </a:ext>
            </a:extLst>
          </p:cNvPr>
          <p:cNvPicPr>
            <a:picLocks noChangeAspect="1"/>
          </p:cNvPicPr>
          <p:nvPr/>
        </p:nvPicPr>
        <p:blipFill rotWithShape="1">
          <a:blip r:embed="rId4"/>
          <a:srcRect l="40000" t="30000" r="38125" b="30000"/>
          <a:stretch/>
        </p:blipFill>
        <p:spPr>
          <a:xfrm>
            <a:off x="6248400" y="3657600"/>
            <a:ext cx="266700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655C9C28-969A-4AFE-9DA1-C9BDE6671340}"/>
              </a:ext>
            </a:extLst>
          </p:cNvPr>
          <p:cNvPicPr>
            <a:picLocks noChangeAspect="1"/>
          </p:cNvPicPr>
          <p:nvPr/>
        </p:nvPicPr>
        <p:blipFill rotWithShape="1">
          <a:blip r:embed="rId5"/>
          <a:srcRect l="43750" t="20000" r="36250" b="6667"/>
          <a:stretch/>
        </p:blipFill>
        <p:spPr>
          <a:xfrm>
            <a:off x="9220200" y="470483"/>
            <a:ext cx="2438400"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3429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AEB566-29FD-414C-A673-10DD737510D0}"/>
              </a:ext>
            </a:extLst>
          </p:cNvPr>
          <p:cNvPicPr>
            <a:picLocks noChangeAspect="1"/>
          </p:cNvPicPr>
          <p:nvPr/>
        </p:nvPicPr>
        <p:blipFill rotWithShape="1">
          <a:blip r:embed="rId2"/>
          <a:srcRect l="40625" t="10000" r="30625" b="25555"/>
          <a:stretch/>
        </p:blipFill>
        <p:spPr>
          <a:xfrm>
            <a:off x="381000" y="304800"/>
            <a:ext cx="3505200" cy="4419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82C30AA4-57CB-4409-8DB0-CFF7D8054D2B}"/>
              </a:ext>
            </a:extLst>
          </p:cNvPr>
          <p:cNvPicPr>
            <a:picLocks noChangeAspect="1"/>
          </p:cNvPicPr>
          <p:nvPr/>
        </p:nvPicPr>
        <p:blipFill rotWithShape="1">
          <a:blip r:embed="rId3"/>
          <a:srcRect l="40625" t="11111" r="28125" b="15556"/>
          <a:stretch/>
        </p:blipFill>
        <p:spPr>
          <a:xfrm>
            <a:off x="4109207" y="304800"/>
            <a:ext cx="3810000"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02740F67-4FFD-420B-81A9-14DBE6EB4F88}"/>
              </a:ext>
            </a:extLst>
          </p:cNvPr>
          <p:cNvPicPr>
            <a:picLocks noChangeAspect="1"/>
          </p:cNvPicPr>
          <p:nvPr/>
        </p:nvPicPr>
        <p:blipFill rotWithShape="1">
          <a:blip r:embed="rId4"/>
          <a:srcRect l="40625" t="10000" r="29375" b="12222"/>
          <a:stretch/>
        </p:blipFill>
        <p:spPr>
          <a:xfrm>
            <a:off x="8142214" y="304800"/>
            <a:ext cx="3657600" cy="5334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3757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1300" y="965200"/>
            <a:ext cx="7162800" cy="1828800"/>
          </a:xfrm>
        </p:spPr>
        <p:txBody>
          <a:bodyPr/>
          <a:lstStyle/>
          <a:p>
            <a:pPr algn="ctr"/>
            <a:r>
              <a:rPr lang="en-US" b="1" dirty="0"/>
              <a:t>SAFETY KIDS PROGRAM</a:t>
            </a:r>
          </a:p>
        </p:txBody>
      </p:sp>
      <p:sp>
        <p:nvSpPr>
          <p:cNvPr id="3" name="Text Placeholder 2"/>
          <p:cNvSpPr>
            <a:spLocks noGrp="1"/>
          </p:cNvSpPr>
          <p:nvPr>
            <p:ph type="body" idx="1"/>
          </p:nvPr>
        </p:nvSpPr>
        <p:spPr>
          <a:xfrm>
            <a:off x="3429000" y="2819400"/>
            <a:ext cx="5867400" cy="914400"/>
          </a:xfrm>
        </p:spPr>
        <p:txBody>
          <a:bodyPr>
            <a:normAutofit/>
          </a:bodyPr>
          <a:lstStyle/>
          <a:p>
            <a:r>
              <a:rPr lang="en-US" sz="3200" b="1" dirty="0">
                <a:solidFill>
                  <a:srgbClr val="FF0000"/>
                </a:solidFill>
              </a:rPr>
              <a:t>HOW TO USE CURRICULUM</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105400" y="4191000"/>
            <a:ext cx="1621203" cy="1921426"/>
          </a:xfrm>
          <a:prstGeom prst="rect">
            <a:avLst/>
          </a:prstGeom>
        </p:spPr>
      </p:pic>
      <p:pic>
        <p:nvPicPr>
          <p:cNvPr id="5" name="Picture 4">
            <a:extLst>
              <a:ext uri="{FF2B5EF4-FFF2-40B4-BE49-F238E27FC236}">
                <a16:creationId xmlns:a16="http://schemas.microsoft.com/office/drawing/2014/main" id="{1BFE2C4E-BC97-4F93-ABAD-A3A24A6CD8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0883" y="480531"/>
            <a:ext cx="1530234" cy="1516913"/>
          </a:xfrm>
          <a:prstGeom prst="rect">
            <a:avLst/>
          </a:prstGeom>
        </p:spPr>
      </p:pic>
    </p:spTree>
    <p:extLst>
      <p:ext uri="{BB962C8B-B14F-4D97-AF65-F5344CB8AC3E}">
        <p14:creationId xmlns:p14="http://schemas.microsoft.com/office/powerpoint/2010/main" val="427456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181669" y="528414"/>
            <a:ext cx="9372600" cy="944499"/>
          </a:xfrm>
          <a:prstGeom prst="rect">
            <a:avLst/>
          </a:prstGeom>
        </p:spPr>
        <p:txBody>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r>
              <a:rPr lang="en-US" b="1" dirty="0"/>
              <a:t>HOW TO USE CURRICULUM</a:t>
            </a:r>
          </a:p>
        </p:txBody>
      </p:sp>
      <p:graphicFrame>
        <p:nvGraphicFramePr>
          <p:cNvPr id="5" name="Diagram 4"/>
          <p:cNvGraphicFramePr/>
          <p:nvPr>
            <p:extLst>
              <p:ext uri="{D42A27DB-BD31-4B8C-83A1-F6EECF244321}">
                <p14:modId xmlns:p14="http://schemas.microsoft.com/office/powerpoint/2010/main" val="3337787009"/>
              </p:ext>
            </p:extLst>
          </p:nvPr>
        </p:nvGraphicFramePr>
        <p:xfrm>
          <a:off x="1181669" y="1259458"/>
          <a:ext cx="9372600" cy="41507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1620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extLst>
              <p:ext uri="{D42A27DB-BD31-4B8C-83A1-F6EECF244321}">
                <p14:modId xmlns:p14="http://schemas.microsoft.com/office/powerpoint/2010/main" val="3644816461"/>
              </p:ext>
            </p:extLst>
          </p:nvPr>
        </p:nvGraphicFramePr>
        <p:xfrm>
          <a:off x="2785399" y="2509765"/>
          <a:ext cx="6502400" cy="3474720"/>
        </p:xfrm>
        <a:graphic>
          <a:graphicData uri="http://schemas.openxmlformats.org/drawingml/2006/table">
            <a:tbl>
              <a:tblPr firstRow="1" bandRow="1">
                <a:tableStyleId>{793D81CF-94F2-401A-BA57-92F5A7B2D0C5}</a:tableStyleId>
              </a:tblPr>
              <a:tblGrid>
                <a:gridCol w="942489">
                  <a:extLst>
                    <a:ext uri="{9D8B030D-6E8A-4147-A177-3AD203B41FA5}">
                      <a16:colId xmlns:a16="http://schemas.microsoft.com/office/drawing/2014/main" val="20000"/>
                    </a:ext>
                  </a:extLst>
                </a:gridCol>
                <a:gridCol w="2308711">
                  <a:extLst>
                    <a:ext uri="{9D8B030D-6E8A-4147-A177-3AD203B41FA5}">
                      <a16:colId xmlns:a16="http://schemas.microsoft.com/office/drawing/2014/main" val="20001"/>
                    </a:ext>
                  </a:extLst>
                </a:gridCol>
                <a:gridCol w="1029711">
                  <a:extLst>
                    <a:ext uri="{9D8B030D-6E8A-4147-A177-3AD203B41FA5}">
                      <a16:colId xmlns:a16="http://schemas.microsoft.com/office/drawing/2014/main" val="20002"/>
                    </a:ext>
                  </a:extLst>
                </a:gridCol>
                <a:gridCol w="2221489">
                  <a:extLst>
                    <a:ext uri="{9D8B030D-6E8A-4147-A177-3AD203B41FA5}">
                      <a16:colId xmlns:a16="http://schemas.microsoft.com/office/drawing/2014/main" val="20003"/>
                    </a:ext>
                  </a:extLst>
                </a:gridCol>
              </a:tblGrid>
              <a:tr h="370840">
                <a:tc>
                  <a:txBody>
                    <a:bodyPr/>
                    <a:lstStyle/>
                    <a:p>
                      <a:endParaRPr lang="en-US" dirty="0"/>
                    </a:p>
                    <a:p>
                      <a:endParaRPr lang="en-US" dirty="0"/>
                    </a:p>
                  </a:txBody>
                  <a:tcPr>
                    <a:solidFill>
                      <a:schemeClr val="bg2">
                        <a:lumMod val="75000"/>
                      </a:schemeClr>
                    </a:solidFill>
                  </a:tcPr>
                </a:tc>
                <a:tc>
                  <a:txBody>
                    <a:bodyPr/>
                    <a:lstStyle/>
                    <a:p>
                      <a:pPr algn="l"/>
                      <a:r>
                        <a:rPr lang="en-US" dirty="0"/>
                        <a:t>LURES</a:t>
                      </a:r>
                    </a:p>
                  </a:txBody>
                  <a:tcPr anchor="ctr">
                    <a:solidFill>
                      <a:schemeClr val="bg2">
                        <a:lumMod val="75000"/>
                      </a:schemeClr>
                    </a:solidFill>
                  </a:tcPr>
                </a:tc>
                <a:tc>
                  <a:txBody>
                    <a:bodyPr/>
                    <a:lstStyle/>
                    <a:p>
                      <a:endParaRPr lang="en-US" dirty="0"/>
                    </a:p>
                  </a:txBody>
                  <a:tcPr>
                    <a:solidFill>
                      <a:schemeClr val="bg2">
                        <a:lumMod val="75000"/>
                      </a:schemeClr>
                    </a:solidFill>
                  </a:tcPr>
                </a:tc>
                <a:tc>
                  <a:txBody>
                    <a:bodyPr/>
                    <a:lstStyle/>
                    <a:p>
                      <a:r>
                        <a:rPr lang="en-US" dirty="0"/>
                        <a:t>SAFETY PERSON</a:t>
                      </a:r>
                    </a:p>
                  </a:txBody>
                  <a:tcPr anchor="ctr">
                    <a:solidFill>
                      <a:schemeClr val="bg2">
                        <a:lumMod val="75000"/>
                      </a:schemeClr>
                    </a:solidFill>
                  </a:tcPr>
                </a:tc>
                <a:extLst>
                  <a:ext uri="{0D108BD9-81ED-4DB2-BD59-A6C34878D82A}">
                    <a16:rowId xmlns:a16="http://schemas.microsoft.com/office/drawing/2014/main" val="10000"/>
                  </a:ext>
                </a:extLst>
              </a:tr>
              <a:tr h="370840">
                <a:tc>
                  <a:txBody>
                    <a:bodyPr/>
                    <a:lstStyle/>
                    <a:p>
                      <a:endParaRPr lang="en-US" dirty="0"/>
                    </a:p>
                    <a:p>
                      <a:endParaRPr lang="en-US" dirty="0"/>
                    </a:p>
                  </a:txBody>
                  <a:tcPr/>
                </a:tc>
                <a:tc>
                  <a:txBody>
                    <a:bodyPr/>
                    <a:lstStyle/>
                    <a:p>
                      <a:pPr algn="l"/>
                      <a:r>
                        <a:rPr lang="en-US" dirty="0"/>
                        <a:t>EMERGENCIES</a:t>
                      </a:r>
                    </a:p>
                  </a:txBody>
                  <a:tcPr anchor="ctr"/>
                </a:tc>
                <a:tc>
                  <a:txBody>
                    <a:bodyPr/>
                    <a:lstStyle/>
                    <a:p>
                      <a:endParaRPr lang="en-US" dirty="0"/>
                    </a:p>
                  </a:txBody>
                  <a:tcPr/>
                </a:tc>
                <a:tc>
                  <a:txBody>
                    <a:bodyPr/>
                    <a:lstStyle/>
                    <a:p>
                      <a:r>
                        <a:rPr lang="en-US" dirty="0"/>
                        <a:t>POWER</a:t>
                      </a:r>
                      <a:r>
                        <a:rPr lang="en-US" baseline="0" dirty="0"/>
                        <a:t> NO</a:t>
                      </a:r>
                      <a:endParaRPr lang="en-US" dirty="0"/>
                    </a:p>
                  </a:txBody>
                  <a:tcPr anchor="ctr"/>
                </a:tc>
                <a:extLst>
                  <a:ext uri="{0D108BD9-81ED-4DB2-BD59-A6C34878D82A}">
                    <a16:rowId xmlns:a16="http://schemas.microsoft.com/office/drawing/2014/main" val="10001"/>
                  </a:ext>
                </a:extLst>
              </a:tr>
              <a:tr h="370840">
                <a:tc>
                  <a:txBody>
                    <a:bodyPr/>
                    <a:lstStyle/>
                    <a:p>
                      <a:endParaRPr lang="en-US" dirty="0"/>
                    </a:p>
                    <a:p>
                      <a:endParaRPr lang="en-US" dirty="0"/>
                    </a:p>
                  </a:txBody>
                  <a:tcPr/>
                </a:tc>
                <a:tc>
                  <a:txBody>
                    <a:bodyPr/>
                    <a:lstStyle/>
                    <a:p>
                      <a:pPr algn="l"/>
                      <a:r>
                        <a:rPr lang="en-US" dirty="0"/>
                        <a:t>HOME ALONE</a:t>
                      </a:r>
                    </a:p>
                  </a:txBody>
                  <a:tcPr anchor="ctr"/>
                </a:tc>
                <a:tc>
                  <a:txBody>
                    <a:bodyPr/>
                    <a:lstStyle/>
                    <a:p>
                      <a:endParaRPr lang="en-US" dirty="0"/>
                    </a:p>
                  </a:txBody>
                  <a:tcPr/>
                </a:tc>
                <a:tc>
                  <a:txBody>
                    <a:bodyPr/>
                    <a:lstStyle/>
                    <a:p>
                      <a:r>
                        <a:rPr lang="en-US" dirty="0"/>
                        <a:t>STAND</a:t>
                      </a:r>
                      <a:r>
                        <a:rPr lang="en-US" baseline="0" dirty="0"/>
                        <a:t> TOGETHER, ACT RESPONSIBLY</a:t>
                      </a:r>
                      <a:endParaRPr lang="en-US" dirty="0"/>
                    </a:p>
                  </a:txBody>
                  <a:tcPr anchor="ctr"/>
                </a:tc>
                <a:extLst>
                  <a:ext uri="{0D108BD9-81ED-4DB2-BD59-A6C34878D82A}">
                    <a16:rowId xmlns:a16="http://schemas.microsoft.com/office/drawing/2014/main" val="10002"/>
                  </a:ext>
                </a:extLst>
              </a:tr>
              <a:tr h="370840">
                <a:tc>
                  <a:txBody>
                    <a:bodyPr/>
                    <a:lstStyle/>
                    <a:p>
                      <a:endParaRPr lang="en-US" dirty="0"/>
                    </a:p>
                    <a:p>
                      <a:endParaRPr lang="en-US" dirty="0"/>
                    </a:p>
                  </a:txBody>
                  <a:tcPr/>
                </a:tc>
                <a:tc>
                  <a:txBody>
                    <a:bodyPr/>
                    <a:lstStyle/>
                    <a:p>
                      <a:pPr algn="l"/>
                      <a:r>
                        <a:rPr lang="en-US" dirty="0"/>
                        <a:t>BUDDY SYSTEM</a:t>
                      </a:r>
                    </a:p>
                  </a:txBody>
                  <a:tcPr anchor="ctr"/>
                </a:tc>
                <a:tc>
                  <a:txBody>
                    <a:bodyPr/>
                    <a:lstStyle/>
                    <a:p>
                      <a:endParaRPr lang="en-US" dirty="0"/>
                    </a:p>
                  </a:txBody>
                  <a:tcPr/>
                </a:tc>
                <a:tc>
                  <a:txBody>
                    <a:bodyPr/>
                    <a:lstStyle/>
                    <a:p>
                      <a:r>
                        <a:rPr lang="en-US" dirty="0"/>
                        <a:t>KIND &amp; CARING</a:t>
                      </a:r>
                    </a:p>
                  </a:txBody>
                  <a:tcPr anchor="ctr"/>
                </a:tc>
                <a:extLst>
                  <a:ext uri="{0D108BD9-81ED-4DB2-BD59-A6C34878D82A}">
                    <a16:rowId xmlns:a16="http://schemas.microsoft.com/office/drawing/2014/main" val="10003"/>
                  </a:ext>
                </a:extLst>
              </a:tr>
              <a:tr h="370840">
                <a:tc>
                  <a:txBody>
                    <a:bodyPr/>
                    <a:lstStyle/>
                    <a:p>
                      <a:endParaRPr lang="en-US" dirty="0"/>
                    </a:p>
                    <a:p>
                      <a:endParaRPr lang="en-US" dirty="0"/>
                    </a:p>
                  </a:txBody>
                  <a:tcPr/>
                </a:tc>
                <a:tc>
                  <a:txBody>
                    <a:bodyPr/>
                    <a:lstStyle/>
                    <a:p>
                      <a:pPr algn="l"/>
                      <a:r>
                        <a:rPr lang="en-US" dirty="0"/>
                        <a:t>OBSERVATIONS</a:t>
                      </a:r>
                    </a:p>
                  </a:txBody>
                  <a:tcPr anchor="ctr"/>
                </a:tc>
                <a:tc>
                  <a:txBody>
                    <a:bodyPr/>
                    <a:lstStyle/>
                    <a:p>
                      <a:endParaRPr lang="en-US" dirty="0"/>
                    </a:p>
                  </a:txBody>
                  <a:tcPr/>
                </a:tc>
                <a:tc>
                  <a:txBody>
                    <a:bodyPr/>
                    <a:lstStyle/>
                    <a:p>
                      <a:endParaRPr lang="en-US" dirty="0"/>
                    </a:p>
                  </a:txBody>
                  <a:tcPr anchor="ctr"/>
                </a:tc>
                <a:extLst>
                  <a:ext uri="{0D108BD9-81ED-4DB2-BD59-A6C34878D82A}">
                    <a16:rowId xmlns:a16="http://schemas.microsoft.com/office/drawing/2014/main" val="10004"/>
                  </a:ext>
                </a:extLst>
              </a:tr>
            </a:tbl>
          </a:graphicData>
        </a:graphic>
      </p:graphicFrame>
      <p:grpSp>
        <p:nvGrpSpPr>
          <p:cNvPr id="3" name="Group 2"/>
          <p:cNvGrpSpPr/>
          <p:nvPr/>
        </p:nvGrpSpPr>
        <p:grpSpPr>
          <a:xfrm>
            <a:off x="783113" y="353444"/>
            <a:ext cx="10506973" cy="1875042"/>
            <a:chOff x="-59400" y="-344098"/>
            <a:chExt cx="10506973" cy="1335594"/>
          </a:xfrm>
        </p:grpSpPr>
        <p:sp>
          <p:nvSpPr>
            <p:cNvPr id="4" name="Rounded Rectangle 3"/>
            <p:cNvSpPr/>
            <p:nvPr/>
          </p:nvSpPr>
          <p:spPr>
            <a:xfrm>
              <a:off x="-59400" y="-344098"/>
              <a:ext cx="10506973" cy="1216800"/>
            </a:xfrm>
            <a:prstGeom prst="roundRect">
              <a:avLst/>
            </a:prstGeom>
            <a:noFill/>
          </p:spPr>
          <p:style>
            <a:lnRef idx="2">
              <a:schemeClr val="dk1"/>
            </a:lnRef>
            <a:fillRef idx="1">
              <a:schemeClr val="lt1"/>
            </a:fillRef>
            <a:effectRef idx="0">
              <a:schemeClr val="dk1"/>
            </a:effectRef>
            <a:fontRef idx="minor">
              <a:schemeClr val="dk1"/>
            </a:fontRef>
          </p:style>
        </p:sp>
        <p:sp>
          <p:nvSpPr>
            <p:cNvPr id="5" name="Rounded Rectangle 4"/>
            <p:cNvSpPr/>
            <p:nvPr/>
          </p:nvSpPr>
          <p:spPr>
            <a:xfrm>
              <a:off x="59398" y="-106506"/>
              <a:ext cx="10388175" cy="10980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defTabSz="1066800">
                <a:lnSpc>
                  <a:spcPct val="90000"/>
                </a:lnSpc>
                <a:spcBef>
                  <a:spcPct val="0"/>
                </a:spcBef>
                <a:spcAft>
                  <a:spcPct val="35000"/>
                </a:spcAft>
              </a:pPr>
              <a:r>
                <a:rPr lang="en-US" sz="2400" kern="1200" dirty="0">
                  <a:solidFill>
                    <a:schemeClr val="tx1"/>
                  </a:solidFill>
                </a:rPr>
                <a:t>The curriculum </a:t>
              </a:r>
              <a:r>
                <a:rPr lang="en-US" sz="2400" kern="1400" dirty="0">
                  <a:solidFill>
                    <a:schemeClr val="tx1"/>
                  </a:solidFill>
                  <a:latin typeface="Calibri" panose="020F0502020204030204" pitchFamily="34" charset="0"/>
                </a:rPr>
                <a:t>is divided into core subjects which are age appropriate and designed with easy to follow script. Each core subject has follow-up activities designed to reinforce the concept of the lesson. These activities address Gardner’s “Multiple Intelligence Theory.”</a:t>
              </a:r>
              <a:endParaRPr lang="en-US" sz="1600" kern="1400" dirty="0">
                <a:solidFill>
                  <a:schemeClr val="tx1"/>
                </a:solidFill>
                <a:latin typeface="Times New Roman" panose="02020603050405020304" pitchFamily="18" charset="0"/>
              </a:endParaRPr>
            </a:p>
            <a:p>
              <a:pPr lvl="0" algn="l" defTabSz="1066800">
                <a:lnSpc>
                  <a:spcPct val="90000"/>
                </a:lnSpc>
                <a:spcBef>
                  <a:spcPct val="0"/>
                </a:spcBef>
                <a:spcAft>
                  <a:spcPct val="35000"/>
                </a:spcAft>
              </a:pPr>
              <a:r>
                <a:rPr lang="en-US" sz="2400" kern="1200" dirty="0"/>
                <a:t> </a:t>
              </a:r>
            </a:p>
          </p:txBody>
        </p:sp>
      </p:gr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6170" t="15660" r="6916"/>
          <a:stretch/>
        </p:blipFill>
        <p:spPr>
          <a:xfrm>
            <a:off x="6338261" y="2562042"/>
            <a:ext cx="574120" cy="539142"/>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6196" t="14151" r="9034"/>
          <a:stretch/>
        </p:blipFill>
        <p:spPr>
          <a:xfrm>
            <a:off x="2947350" y="3911275"/>
            <a:ext cx="638787" cy="621042"/>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3459" t="1191" r="7484" b="7448"/>
          <a:stretch/>
        </p:blipFill>
        <p:spPr>
          <a:xfrm>
            <a:off x="2955635" y="5420336"/>
            <a:ext cx="565835" cy="551449"/>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7354" t="3576" r="9211" b="7448"/>
          <a:stretch/>
        </p:blipFill>
        <p:spPr>
          <a:xfrm>
            <a:off x="2932770" y="4730111"/>
            <a:ext cx="574120" cy="549586"/>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9404" t="1936" b="8292"/>
          <a:stretch/>
        </p:blipFill>
        <p:spPr>
          <a:xfrm>
            <a:off x="6331790" y="3185099"/>
            <a:ext cx="587884" cy="57464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4457" y="3911275"/>
            <a:ext cx="525333" cy="574640"/>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81284" y="4767194"/>
            <a:ext cx="438506" cy="558032"/>
          </a:xfrm>
          <a:prstGeom prst="rect">
            <a:avLst/>
          </a:prstGeom>
        </p:spPr>
      </p:pic>
      <p:pic>
        <p:nvPicPr>
          <p:cNvPr id="9" name="Picture 8"/>
          <p:cNvPicPr>
            <a:picLocks noChangeAspect="1"/>
          </p:cNvPicPr>
          <p:nvPr/>
        </p:nvPicPr>
        <p:blipFill rotWithShape="1">
          <a:blip r:embed="rId9">
            <a:extLst>
              <a:ext uri="{28A0092B-C50C-407E-A947-70E740481C1C}">
                <a14:useLocalDpi xmlns:a14="http://schemas.microsoft.com/office/drawing/2010/main" val="0"/>
              </a:ext>
            </a:extLst>
          </a:blip>
          <a:srcRect l="5482" t="17610" r="28027"/>
          <a:stretch/>
        </p:blipFill>
        <p:spPr>
          <a:xfrm>
            <a:off x="2955635" y="3206487"/>
            <a:ext cx="587884" cy="553252"/>
          </a:xfrm>
          <a:prstGeom prst="rect">
            <a:avLst/>
          </a:prstGeom>
        </p:spPr>
      </p:pic>
      <p:pic>
        <p:nvPicPr>
          <p:cNvPr id="17" name="Picture 16"/>
          <p:cNvPicPr>
            <a:picLocks noChangeAspect="1"/>
          </p:cNvPicPr>
          <p:nvPr/>
        </p:nvPicPr>
        <p:blipFill rotWithShape="1">
          <a:blip r:embed="rId10">
            <a:extLst>
              <a:ext uri="{28A0092B-C50C-407E-A947-70E740481C1C}">
                <a14:useLocalDpi xmlns:a14="http://schemas.microsoft.com/office/drawing/2010/main" val="0"/>
              </a:ext>
            </a:extLst>
          </a:blip>
          <a:srcRect l="11947" t="5303" r="5784"/>
          <a:stretch/>
        </p:blipFill>
        <p:spPr>
          <a:xfrm>
            <a:off x="2947350" y="2528653"/>
            <a:ext cx="559540" cy="589974"/>
          </a:xfrm>
          <a:prstGeom prst="rect">
            <a:avLst/>
          </a:prstGeom>
        </p:spPr>
      </p:pic>
      <p:cxnSp>
        <p:nvCxnSpPr>
          <p:cNvPr id="6" name="Straight Connector 5">
            <a:extLst>
              <a:ext uri="{FF2B5EF4-FFF2-40B4-BE49-F238E27FC236}">
                <a16:creationId xmlns:a16="http://schemas.microsoft.com/office/drawing/2014/main" id="{7E1A826F-7D99-4A2F-90D8-11105DE3917C}"/>
              </a:ext>
            </a:extLst>
          </p:cNvPr>
          <p:cNvCxnSpPr/>
          <p:nvPr/>
        </p:nvCxnSpPr>
        <p:spPr>
          <a:xfrm>
            <a:off x="5943600" y="2509765"/>
            <a:ext cx="0" cy="343383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1242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0225" y="94890"/>
            <a:ext cx="9372451" cy="803601"/>
          </a:xfrm>
        </p:spPr>
        <p:txBody>
          <a:bodyPr/>
          <a:lstStyle/>
          <a:p>
            <a:r>
              <a:rPr lang="en-US" b="1" dirty="0"/>
              <a:t>SAFETY KIDS CURRICULUM CONTENT</a:t>
            </a:r>
          </a:p>
        </p:txBody>
      </p:sp>
      <p:graphicFrame>
        <p:nvGraphicFramePr>
          <p:cNvPr id="4" name="Content Placeholder 3"/>
          <p:cNvGraphicFramePr>
            <a:graphicFrameLocks noGrp="1"/>
          </p:cNvGraphicFramePr>
          <p:nvPr>
            <p:ph idx="1"/>
          </p:nvPr>
        </p:nvGraphicFramePr>
        <p:xfrm>
          <a:off x="1380225" y="898491"/>
          <a:ext cx="93726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5369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3973" y="226022"/>
            <a:ext cx="9372600" cy="1200416"/>
          </a:xfrm>
        </p:spPr>
        <p:txBody>
          <a:bodyPr/>
          <a:lstStyle/>
          <a:p>
            <a:r>
              <a:rPr lang="en-US" b="1" dirty="0"/>
              <a:t>Gardner’s “Multiple Intelligence Theory.”</a:t>
            </a:r>
            <a:br>
              <a:rPr lang="en-US" dirty="0"/>
            </a:br>
            <a:endParaRPr lang="en-US" dirty="0"/>
          </a:p>
        </p:txBody>
      </p:sp>
      <p:sp>
        <p:nvSpPr>
          <p:cNvPr id="3" name="Content Placeholder 2"/>
          <p:cNvSpPr>
            <a:spLocks noGrp="1"/>
          </p:cNvSpPr>
          <p:nvPr>
            <p:ph idx="1"/>
          </p:nvPr>
        </p:nvSpPr>
        <p:spPr>
          <a:xfrm>
            <a:off x="1211738" y="1106790"/>
            <a:ext cx="9372600" cy="2611554"/>
          </a:xfrm>
        </p:spPr>
        <p:txBody>
          <a:bodyPr>
            <a:normAutofit lnSpcReduction="10000"/>
          </a:bodyPr>
          <a:lstStyle/>
          <a:p>
            <a:r>
              <a:rPr lang="en-US" dirty="0"/>
              <a:t>Children have the capacity to learn in different ways. What works best for one child may not be effective for another. Therefore, these activities address Gardner’s “Multiple Intelligence Theory” of visual learners, auditory learners, and kinesthetic learners. </a:t>
            </a:r>
          </a:p>
          <a:p>
            <a:r>
              <a:rPr lang="en-US" dirty="0"/>
              <a:t>The activities at the end of each topic are designed to reinforce the concepts of the lesson. It is most beneficial to do activities periodically, so that the safety tips are reinforced throughout the year.  </a:t>
            </a:r>
          </a:p>
          <a:p>
            <a:r>
              <a:rPr lang="en-US" dirty="0"/>
              <a:t>The reinforcement activities are categorized in the following manner:</a:t>
            </a:r>
          </a:p>
          <a:p>
            <a:endParaRPr lang="en-US" dirty="0"/>
          </a:p>
        </p:txBody>
      </p:sp>
      <p:pic>
        <p:nvPicPr>
          <p:cNvPr id="1027" name="Picture 3" descr="j0079268"/>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5208" y="3718344"/>
            <a:ext cx="594360" cy="571500"/>
          </a:xfrm>
          <a:prstGeom prst="rect">
            <a:avLst/>
          </a:prstGeom>
          <a:noFill/>
          <a:ln w="12700" algn="in">
            <a:solidFill>
              <a:srgbClr val="000000"/>
            </a:solidFill>
            <a:miter lim="800000"/>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31" name="Picture 7" descr="en00501_"/>
          <p:cNvPicPr preferRelativeResize="0">
            <a:picLocks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27310" y="3682717"/>
            <a:ext cx="571500" cy="571500"/>
          </a:xfrm>
          <a:prstGeom prst="rect">
            <a:avLst/>
          </a:prstGeom>
          <a:noFill/>
          <a:ln w="12700" algn="in">
            <a:solidFill>
              <a:srgbClr val="000000"/>
            </a:solidFill>
            <a:miter lim="800000"/>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0" name="Text Box 8"/>
          <p:cNvSpPr txBox="1">
            <a:spLocks noChangeArrowheads="1"/>
          </p:cNvSpPr>
          <p:nvPr/>
        </p:nvSpPr>
        <p:spPr bwMode="auto">
          <a:xfrm>
            <a:off x="1941212" y="4002365"/>
            <a:ext cx="1459403" cy="400050"/>
          </a:xfrm>
          <a:prstGeom prst="rect">
            <a:avLst/>
          </a:prstGeom>
          <a:noFill/>
          <a:ln>
            <a:noFill/>
          </a:ln>
          <a:effectLst/>
        </p:spPr>
        <p:txBody>
          <a:bodyPr vert="horz" wrap="square" lIns="36195" tIns="36195" rIns="36195" bIns="36195"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Times New Roman" panose="02020603050405020304" pitchFamily="18" charset="0"/>
              </a:rPr>
              <a:t>Musical/rhythmic</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34" name="Picture 10" descr="in00345_"/>
          <p:cNvPicPr preferRelativeResize="0">
            <a:picLocks noChangeArrowheads="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3492096" y="3672712"/>
            <a:ext cx="594360" cy="571500"/>
          </a:xfrm>
          <a:prstGeom prst="rect">
            <a:avLst/>
          </a:prstGeom>
          <a:noFill/>
          <a:ln w="12700" algn="in">
            <a:solidFill>
              <a:srgbClr val="000000"/>
            </a:solidFill>
            <a:miter lim="800000"/>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9" name="Text Box 11"/>
          <p:cNvSpPr txBox="1">
            <a:spLocks noChangeArrowheads="1"/>
          </p:cNvSpPr>
          <p:nvPr/>
        </p:nvSpPr>
        <p:spPr bwMode="auto">
          <a:xfrm>
            <a:off x="4177937" y="4002365"/>
            <a:ext cx="1395952" cy="400050"/>
          </a:xfrm>
          <a:prstGeom prst="rect">
            <a:avLst/>
          </a:prstGeom>
          <a:noFill/>
          <a:ln>
            <a:noFill/>
          </a:ln>
          <a:effectLst/>
        </p:spPr>
        <p:txBody>
          <a:bodyPr vert="horz" wrap="square" lIns="36195" tIns="36195" rIns="36195" bIns="36195"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Times New Roman" panose="02020603050405020304" pitchFamily="18" charset="0"/>
              </a:rPr>
              <a:t>Visual/Spatial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Text Box 13"/>
          <p:cNvSpPr txBox="1">
            <a:spLocks noChangeArrowheads="1"/>
          </p:cNvSpPr>
          <p:nvPr/>
        </p:nvSpPr>
        <p:spPr bwMode="auto">
          <a:xfrm>
            <a:off x="6039921" y="4002365"/>
            <a:ext cx="1448952" cy="400050"/>
          </a:xfrm>
          <a:prstGeom prst="rect">
            <a:avLst/>
          </a:prstGeom>
          <a:noFill/>
          <a:ln>
            <a:noFill/>
          </a:ln>
          <a:effectLst/>
        </p:spPr>
        <p:txBody>
          <a:bodyPr vert="horz" wrap="square" lIns="36195" tIns="36195" rIns="36195" bIns="36195"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Times New Roman" panose="02020603050405020304" pitchFamily="18" charset="0"/>
              </a:rPr>
              <a:t>Body/Kinesthetic</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1" name="Text Box 23"/>
          <p:cNvSpPr txBox="1">
            <a:spLocks noChangeArrowheads="1"/>
          </p:cNvSpPr>
          <p:nvPr/>
        </p:nvSpPr>
        <p:spPr bwMode="auto">
          <a:xfrm>
            <a:off x="8435903" y="3682717"/>
            <a:ext cx="2400300" cy="1143000"/>
          </a:xfrm>
          <a:prstGeom prst="rect">
            <a:avLst/>
          </a:prstGeom>
          <a:noFill/>
          <a:ln>
            <a:noFill/>
          </a:ln>
          <a:effectLst/>
        </p:spPr>
        <p:txBody>
          <a:bodyPr vert="horz" wrap="square" lIns="36195" tIns="36195" rIns="36195" bIns="36195"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Times New Roman" panose="02020603050405020304" pitchFamily="18" charset="0"/>
              </a:rPr>
              <a:t>Intrapersonal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Times New Roman" panose="02020603050405020304" pitchFamily="18" charset="0"/>
              </a:rPr>
              <a:t>Interpersonal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Times New Roman" panose="02020603050405020304" pitchFamily="18" charset="0"/>
              </a:rPr>
              <a:t>Logical/Mathematical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Times New Roman" panose="02020603050405020304" pitchFamily="18" charset="0"/>
              </a:rPr>
              <a:t>Verbal/Linguistic</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2" name="Picture 21"/>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483209" y="3721617"/>
            <a:ext cx="451590" cy="561495"/>
          </a:xfrm>
          <a:prstGeom prst="rect">
            <a:avLst/>
          </a:prstGeom>
          <a:ln>
            <a:solidFill>
              <a:schemeClr val="tx2"/>
            </a:solidFill>
          </a:ln>
        </p:spPr>
      </p:pic>
      <p:sp>
        <p:nvSpPr>
          <p:cNvPr id="23" name="Rectangle 22"/>
          <p:cNvSpPr/>
          <p:nvPr/>
        </p:nvSpPr>
        <p:spPr>
          <a:xfrm>
            <a:off x="2323374" y="5106465"/>
            <a:ext cx="7433094" cy="646331"/>
          </a:xfrm>
          <a:prstGeom prst="rect">
            <a:avLst/>
          </a:prstGeom>
        </p:spPr>
        <p:txBody>
          <a:bodyPr wrap="square">
            <a:spAutoFit/>
          </a:bodyPr>
          <a:lstStyle/>
          <a:p>
            <a:r>
              <a:rPr lang="en-US" dirty="0">
                <a:solidFill>
                  <a:srgbClr val="FF0000"/>
                </a:solidFill>
              </a:rPr>
              <a:t>The activities are geared for a variety of age groups so that you can select or adapt them to meet the mental maturity of your students</a:t>
            </a:r>
            <a:r>
              <a:rPr lang="en-US" dirty="0"/>
              <a:t>.</a:t>
            </a:r>
          </a:p>
        </p:txBody>
      </p:sp>
    </p:spTree>
    <p:extLst>
      <p:ext uri="{BB962C8B-B14F-4D97-AF65-F5344CB8AC3E}">
        <p14:creationId xmlns:p14="http://schemas.microsoft.com/office/powerpoint/2010/main" val="384963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6523" y="338349"/>
            <a:ext cx="3716191" cy="1078220"/>
          </a:xfrm>
        </p:spPr>
        <p:txBody>
          <a:bodyPr>
            <a:normAutofit fontScale="90000"/>
          </a:bodyPr>
          <a:lstStyle/>
          <a:p>
            <a:r>
              <a:rPr lang="en-US" sz="2800" b="1" dirty="0">
                <a:solidFill>
                  <a:srgbClr val="00B0F0"/>
                </a:solidFill>
              </a:rPr>
              <a:t>GRADE LEVEL</a:t>
            </a:r>
            <a:br>
              <a:rPr lang="en-US" sz="2800" b="1" dirty="0">
                <a:solidFill>
                  <a:srgbClr val="00B0F0"/>
                </a:solidFill>
              </a:rPr>
            </a:br>
            <a:r>
              <a:rPr lang="en-US" sz="2800" b="1" dirty="0">
                <a:solidFill>
                  <a:srgbClr val="00B0F0"/>
                </a:solidFill>
              </a:rPr>
              <a:t>TEACHING POSTERS</a:t>
            </a:r>
          </a:p>
        </p:txBody>
      </p:sp>
      <p:sp>
        <p:nvSpPr>
          <p:cNvPr id="4" name="Text Placeholder 3"/>
          <p:cNvSpPr>
            <a:spLocks noGrp="1"/>
          </p:cNvSpPr>
          <p:nvPr>
            <p:ph type="body" sz="half" idx="2"/>
          </p:nvPr>
        </p:nvSpPr>
        <p:spPr>
          <a:xfrm>
            <a:off x="7826523" y="1524000"/>
            <a:ext cx="3832077" cy="3959711"/>
          </a:xfrm>
        </p:spPr>
        <p:txBody>
          <a:bodyPr>
            <a:noAutofit/>
          </a:bodyPr>
          <a:lstStyle/>
          <a:p>
            <a:pPr algn="just"/>
            <a:r>
              <a:rPr lang="en-US" sz="2400" dirty="0"/>
              <a:t>Each grade level except for grade 5 has an associated poster to help teach the lessons. Although, the lessons can be taught without the posters. The teaching symbols can be cut out and laminated. Use Velcro or magnets to apply to posters. Be creative!</a:t>
            </a:r>
          </a:p>
        </p:txBody>
      </p:sp>
      <p:grpSp>
        <p:nvGrpSpPr>
          <p:cNvPr id="14" name="Group 13"/>
          <p:cNvGrpSpPr/>
          <p:nvPr/>
        </p:nvGrpSpPr>
        <p:grpSpPr>
          <a:xfrm>
            <a:off x="885911" y="554555"/>
            <a:ext cx="2130552" cy="1636776"/>
            <a:chOff x="371311" y="217344"/>
            <a:chExt cx="2095844" cy="1549594"/>
          </a:xfrm>
        </p:grpSpPr>
        <p:sp>
          <p:nvSpPr>
            <p:cNvPr id="13" name="Rectangle 12"/>
            <p:cNvSpPr/>
            <p:nvPr/>
          </p:nvSpPr>
          <p:spPr>
            <a:xfrm>
              <a:off x="371311" y="217344"/>
              <a:ext cx="2095843" cy="154959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313" y="217344"/>
              <a:ext cx="2095842" cy="1549594"/>
            </a:xfrm>
            <a:prstGeom prst="rect">
              <a:avLst/>
            </a:prstGeom>
            <a:ln>
              <a:solidFill>
                <a:schemeClr val="accent6">
                  <a:lumMod val="50000"/>
                </a:schemeClr>
              </a:solidFill>
            </a:ln>
          </p:spPr>
        </p:pic>
      </p:grpSp>
      <p:pic>
        <p:nvPicPr>
          <p:cNvPr id="7" name="Picture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67030" y="2837235"/>
            <a:ext cx="2130552" cy="1636776"/>
          </a:xfrm>
          <a:prstGeom prst="rect">
            <a:avLst/>
          </a:prstGeom>
          <a:ln>
            <a:solidFill>
              <a:schemeClr val="accent6">
                <a:lumMod val="50000"/>
              </a:schemeClr>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1320" y="598181"/>
            <a:ext cx="2111762" cy="1636776"/>
          </a:xfrm>
          <a:prstGeom prst="rect">
            <a:avLst/>
          </a:prstGeom>
          <a:ln>
            <a:solidFill>
              <a:schemeClr val="accent6">
                <a:lumMod val="50000"/>
              </a:schemeClr>
            </a:solidFill>
          </a:ln>
        </p:spPr>
      </p:pic>
      <p:grpSp>
        <p:nvGrpSpPr>
          <p:cNvPr id="11" name="Group 10"/>
          <p:cNvGrpSpPr/>
          <p:nvPr/>
        </p:nvGrpSpPr>
        <p:grpSpPr>
          <a:xfrm>
            <a:off x="5764890" y="554555"/>
            <a:ext cx="1636776" cy="2130552"/>
            <a:chOff x="5683199" y="658168"/>
            <a:chExt cx="2269246" cy="2898476"/>
          </a:xfrm>
        </p:grpSpPr>
        <p:sp>
          <p:nvSpPr>
            <p:cNvPr id="10" name="Rectangle 9"/>
            <p:cNvSpPr/>
            <p:nvPr/>
          </p:nvSpPr>
          <p:spPr>
            <a:xfrm>
              <a:off x="5683199" y="658168"/>
              <a:ext cx="2269245" cy="2898476"/>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3200" y="658169"/>
              <a:ext cx="2269245" cy="2898475"/>
            </a:xfrm>
            <a:prstGeom prst="rect">
              <a:avLst/>
            </a:prstGeom>
            <a:ln>
              <a:solidFill>
                <a:schemeClr val="accent6">
                  <a:lumMod val="50000"/>
                </a:schemeClr>
              </a:solidFill>
            </a:ln>
          </p:spPr>
        </p:pic>
      </p:gr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0752" y="2838995"/>
            <a:ext cx="2132330" cy="1635694"/>
          </a:xfrm>
          <a:prstGeom prst="rect">
            <a:avLst/>
          </a:prstGeom>
          <a:ln>
            <a:solidFill>
              <a:schemeClr val="accent6">
                <a:lumMod val="50000"/>
              </a:schemeClr>
            </a:solidFill>
          </a:ln>
        </p:spPr>
      </p:pic>
      <p:sp>
        <p:nvSpPr>
          <p:cNvPr id="15" name="TextBox 14"/>
          <p:cNvSpPr txBox="1"/>
          <p:nvPr/>
        </p:nvSpPr>
        <p:spPr>
          <a:xfrm>
            <a:off x="917779" y="2272936"/>
            <a:ext cx="2008831" cy="369332"/>
          </a:xfrm>
          <a:prstGeom prst="rect">
            <a:avLst/>
          </a:prstGeom>
          <a:noFill/>
        </p:spPr>
        <p:txBody>
          <a:bodyPr wrap="square" rtlCol="0">
            <a:spAutoFit/>
          </a:bodyPr>
          <a:lstStyle/>
          <a:p>
            <a:pPr algn="ctr"/>
            <a:r>
              <a:rPr lang="en-US" dirty="0"/>
              <a:t>KINDERGARTEN </a:t>
            </a:r>
          </a:p>
        </p:txBody>
      </p:sp>
      <p:sp>
        <p:nvSpPr>
          <p:cNvPr id="16" name="TextBox 15"/>
          <p:cNvSpPr txBox="1"/>
          <p:nvPr/>
        </p:nvSpPr>
        <p:spPr>
          <a:xfrm>
            <a:off x="1053003" y="4491783"/>
            <a:ext cx="1767157" cy="369332"/>
          </a:xfrm>
          <a:prstGeom prst="rect">
            <a:avLst/>
          </a:prstGeom>
          <a:noFill/>
        </p:spPr>
        <p:txBody>
          <a:bodyPr wrap="square" rtlCol="0">
            <a:spAutoFit/>
          </a:bodyPr>
          <a:lstStyle/>
          <a:p>
            <a:pPr algn="ctr"/>
            <a:r>
              <a:rPr lang="en-US" dirty="0"/>
              <a:t>1</a:t>
            </a:r>
            <a:r>
              <a:rPr lang="en-US" baseline="30000" dirty="0"/>
              <a:t>ST</a:t>
            </a:r>
            <a:r>
              <a:rPr lang="en-US" dirty="0"/>
              <a:t> GRADE</a:t>
            </a:r>
          </a:p>
        </p:txBody>
      </p:sp>
      <p:sp>
        <p:nvSpPr>
          <p:cNvPr id="17" name="TextBox 16"/>
          <p:cNvSpPr txBox="1"/>
          <p:nvPr/>
        </p:nvSpPr>
        <p:spPr>
          <a:xfrm>
            <a:off x="3603338" y="2272936"/>
            <a:ext cx="1767157" cy="369332"/>
          </a:xfrm>
          <a:prstGeom prst="rect">
            <a:avLst/>
          </a:prstGeom>
          <a:noFill/>
        </p:spPr>
        <p:txBody>
          <a:bodyPr wrap="square" rtlCol="0">
            <a:spAutoFit/>
          </a:bodyPr>
          <a:lstStyle/>
          <a:p>
            <a:pPr algn="ctr"/>
            <a:r>
              <a:rPr lang="en-US" dirty="0"/>
              <a:t>2</a:t>
            </a:r>
            <a:r>
              <a:rPr lang="en-US" baseline="30000" dirty="0"/>
              <a:t>ND</a:t>
            </a:r>
            <a:r>
              <a:rPr lang="en-US" dirty="0"/>
              <a:t> GRADE </a:t>
            </a:r>
          </a:p>
        </p:txBody>
      </p:sp>
      <p:sp>
        <p:nvSpPr>
          <p:cNvPr id="18" name="TextBox 17"/>
          <p:cNvSpPr txBox="1"/>
          <p:nvPr/>
        </p:nvSpPr>
        <p:spPr>
          <a:xfrm>
            <a:off x="3703739" y="4486750"/>
            <a:ext cx="1767157" cy="369332"/>
          </a:xfrm>
          <a:prstGeom prst="rect">
            <a:avLst/>
          </a:prstGeom>
          <a:noFill/>
        </p:spPr>
        <p:txBody>
          <a:bodyPr wrap="square" rtlCol="0">
            <a:spAutoFit/>
          </a:bodyPr>
          <a:lstStyle/>
          <a:p>
            <a:pPr algn="ctr"/>
            <a:r>
              <a:rPr lang="en-US" dirty="0"/>
              <a:t>4</a:t>
            </a:r>
            <a:r>
              <a:rPr lang="en-US" baseline="30000" dirty="0"/>
              <a:t>TH</a:t>
            </a:r>
            <a:r>
              <a:rPr lang="en-US" dirty="0"/>
              <a:t> GRADE </a:t>
            </a:r>
          </a:p>
        </p:txBody>
      </p:sp>
      <p:sp>
        <p:nvSpPr>
          <p:cNvPr id="19" name="TextBox 18"/>
          <p:cNvSpPr txBox="1"/>
          <p:nvPr/>
        </p:nvSpPr>
        <p:spPr>
          <a:xfrm>
            <a:off x="5699696" y="2739987"/>
            <a:ext cx="1767157" cy="369332"/>
          </a:xfrm>
          <a:prstGeom prst="rect">
            <a:avLst/>
          </a:prstGeom>
          <a:noFill/>
        </p:spPr>
        <p:txBody>
          <a:bodyPr wrap="square" rtlCol="0">
            <a:spAutoFit/>
          </a:bodyPr>
          <a:lstStyle/>
          <a:p>
            <a:pPr algn="ctr"/>
            <a:r>
              <a:rPr lang="en-US" dirty="0"/>
              <a:t>3</a:t>
            </a:r>
            <a:r>
              <a:rPr lang="en-US" baseline="30000" dirty="0"/>
              <a:t>RD</a:t>
            </a:r>
            <a:r>
              <a:rPr lang="en-US" dirty="0"/>
              <a:t> GRADE</a:t>
            </a:r>
          </a:p>
        </p:txBody>
      </p:sp>
      <p:grpSp>
        <p:nvGrpSpPr>
          <p:cNvPr id="22" name="Group 21"/>
          <p:cNvGrpSpPr/>
          <p:nvPr/>
        </p:nvGrpSpPr>
        <p:grpSpPr>
          <a:xfrm>
            <a:off x="5764888" y="3329828"/>
            <a:ext cx="1636777" cy="2153883"/>
            <a:chOff x="5443268" y="3305627"/>
            <a:chExt cx="1636777" cy="2153883"/>
          </a:xfrm>
        </p:grpSpPr>
        <p:sp>
          <p:nvSpPr>
            <p:cNvPr id="21" name="Rectangle 20"/>
            <p:cNvSpPr/>
            <p:nvPr/>
          </p:nvSpPr>
          <p:spPr>
            <a:xfrm>
              <a:off x="5443268" y="3305627"/>
              <a:ext cx="1636775" cy="21538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5443269" y="3328958"/>
              <a:ext cx="1636776" cy="2130552"/>
            </a:xfrm>
            <a:prstGeom prst="rect">
              <a:avLst/>
            </a:prstGeom>
          </p:spPr>
        </p:pic>
      </p:grpSp>
      <p:sp>
        <p:nvSpPr>
          <p:cNvPr id="23" name="TextBox 22"/>
          <p:cNvSpPr txBox="1"/>
          <p:nvPr/>
        </p:nvSpPr>
        <p:spPr>
          <a:xfrm>
            <a:off x="5699695" y="5483711"/>
            <a:ext cx="1767157" cy="369332"/>
          </a:xfrm>
          <a:prstGeom prst="rect">
            <a:avLst/>
          </a:prstGeom>
          <a:noFill/>
        </p:spPr>
        <p:txBody>
          <a:bodyPr wrap="square" rtlCol="0">
            <a:spAutoFit/>
          </a:bodyPr>
          <a:lstStyle/>
          <a:p>
            <a:pPr algn="ctr"/>
            <a:r>
              <a:rPr lang="en-US" dirty="0"/>
              <a:t>SYMBOLS</a:t>
            </a:r>
          </a:p>
        </p:txBody>
      </p:sp>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29513" y="5078727"/>
            <a:ext cx="1367688" cy="1620964"/>
          </a:xfrm>
          <a:prstGeom prst="rect">
            <a:avLst/>
          </a:prstGeom>
        </p:spPr>
      </p:pic>
    </p:spTree>
    <p:extLst>
      <p:ext uri="{BB962C8B-B14F-4D97-AF65-F5344CB8AC3E}">
        <p14:creationId xmlns:p14="http://schemas.microsoft.com/office/powerpoint/2010/main" val="147088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What is…Be a Safety Kid Program?</a:t>
            </a:r>
            <a:endParaRPr lang="en-US" dirty="0"/>
          </a:p>
        </p:txBody>
      </p:sp>
      <p:sp>
        <p:nvSpPr>
          <p:cNvPr id="3" name="Content Placeholder 2"/>
          <p:cNvSpPr>
            <a:spLocks noGrp="1"/>
          </p:cNvSpPr>
          <p:nvPr>
            <p:ph idx="1"/>
          </p:nvPr>
        </p:nvSpPr>
        <p:spPr/>
        <p:txBody>
          <a:bodyPr/>
          <a:lstStyle/>
          <a:p>
            <a:r>
              <a:rPr lang="en-US" dirty="0"/>
              <a:t>Is a fun, motivating, and effective way to teach personal safety to children.</a:t>
            </a:r>
          </a:p>
          <a:p>
            <a:r>
              <a:rPr lang="en-US" dirty="0"/>
              <a:t>Teaches children how to make wise choices and to be empowered to object to or avoid situations that are dangerous or harmful to their bodies</a:t>
            </a:r>
            <a:r>
              <a:rPr lang="en-US" b="1" dirty="0"/>
              <a:t>.</a:t>
            </a:r>
          </a:p>
          <a:p>
            <a:r>
              <a:rPr lang="en-US" dirty="0"/>
              <a:t>A majority of the children who are victimized know the perpetrator; therefore, the concept of </a:t>
            </a:r>
            <a:r>
              <a:rPr lang="en-US" b="1" i="1" dirty="0"/>
              <a:t>stranger danger </a:t>
            </a:r>
            <a:r>
              <a:rPr lang="en-US" dirty="0"/>
              <a:t>is </a:t>
            </a:r>
            <a:r>
              <a:rPr lang="en-US" b="1" dirty="0">
                <a:solidFill>
                  <a:srgbClr val="FF0000"/>
                </a:solidFill>
              </a:rPr>
              <a:t>ineffective</a:t>
            </a:r>
            <a:r>
              <a:rPr lang="en-US" dirty="0"/>
              <a:t>!  It puts children in a position of feeling secure just because they </a:t>
            </a:r>
            <a:r>
              <a:rPr lang="en-US" i="1" dirty="0"/>
              <a:t>think </a:t>
            </a:r>
            <a:r>
              <a:rPr lang="en-US" dirty="0"/>
              <a:t>they know the person. This, in fact, makes them vulnerable and may lead to victimization.</a:t>
            </a:r>
          </a:p>
          <a:p>
            <a:r>
              <a:rPr lang="en-US" dirty="0"/>
              <a:t>Charlie Check-First replaces the </a:t>
            </a:r>
            <a:r>
              <a:rPr lang="en-US" b="1" i="1" dirty="0"/>
              <a:t>stranger danger </a:t>
            </a:r>
            <a:r>
              <a:rPr lang="en-US" dirty="0"/>
              <a:t>concept and has been readily endorsed by educators and law enforcement. </a:t>
            </a:r>
          </a:p>
          <a:p>
            <a:endParaRPr lang="en-US" dirty="0"/>
          </a:p>
        </p:txBody>
      </p:sp>
      <p:pic>
        <p:nvPicPr>
          <p:cNvPr id="4" name="Picture 3">
            <a:extLst>
              <a:ext uri="{FF2B5EF4-FFF2-40B4-BE49-F238E27FC236}">
                <a16:creationId xmlns:a16="http://schemas.microsoft.com/office/drawing/2014/main" id="{CC15B46E-E35B-4B08-A61F-5B6075BC34D2}"/>
              </a:ext>
            </a:extLst>
          </p:cNvPr>
          <p:cNvPicPr>
            <a:picLocks noChangeAspect="1"/>
          </p:cNvPicPr>
          <p:nvPr/>
        </p:nvPicPr>
        <p:blipFill>
          <a:blip r:embed="rId3"/>
          <a:stretch>
            <a:fillRect/>
          </a:stretch>
        </p:blipFill>
        <p:spPr>
          <a:xfrm>
            <a:off x="2208213" y="5235099"/>
            <a:ext cx="1119187" cy="1329560"/>
          </a:xfrm>
          <a:prstGeom prst="rect">
            <a:avLst/>
          </a:prstGeom>
        </p:spPr>
      </p:pic>
    </p:spTree>
    <p:extLst>
      <p:ext uri="{BB962C8B-B14F-4D97-AF65-F5344CB8AC3E}">
        <p14:creationId xmlns:p14="http://schemas.microsoft.com/office/powerpoint/2010/main" val="2083928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676400" y="2763252"/>
            <a:ext cx="1636776" cy="2130552"/>
          </a:xfrm>
          <a:prstGeom prst="rect">
            <a:avLst/>
          </a:prstGeom>
        </p:spPr>
      </p:pic>
      <p:pic>
        <p:nvPicPr>
          <p:cNvPr id="8" name="Picture 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657601" y="2763252"/>
            <a:ext cx="1636776" cy="2130552"/>
          </a:xfrm>
          <a:prstGeom prst="rect">
            <a:avLst/>
          </a:prstGeom>
          <a:ln>
            <a:solidFill>
              <a:schemeClr val="accent6">
                <a:lumMod val="50000"/>
              </a:schemeClr>
            </a:solidFill>
          </a:ln>
        </p:spPr>
      </p:pic>
      <p:pic>
        <p:nvPicPr>
          <p:cNvPr id="9" name="Picture 8"/>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5570508" y="499388"/>
            <a:ext cx="2130552" cy="1636776"/>
          </a:xfrm>
          <a:prstGeom prst="rect">
            <a:avLst/>
          </a:prstGeom>
        </p:spPr>
      </p:pic>
      <p:pic>
        <p:nvPicPr>
          <p:cNvPr id="10" name="Picture 9"/>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591955" y="2285069"/>
            <a:ext cx="2130552" cy="1636776"/>
          </a:xfrm>
          <a:prstGeom prst="rect">
            <a:avLst/>
          </a:prstGeom>
          <a:ln>
            <a:solidFill>
              <a:schemeClr val="accent6">
                <a:lumMod val="50000"/>
              </a:schemeClr>
            </a:solidFill>
          </a:ln>
        </p:spPr>
      </p:pic>
      <p:pic>
        <p:nvPicPr>
          <p:cNvPr id="11" name="Picture 10"/>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3610754" y="499388"/>
            <a:ext cx="1636776" cy="2130552"/>
          </a:xfrm>
          <a:prstGeom prst="rect">
            <a:avLst/>
          </a:prstGeom>
        </p:spPr>
      </p:pic>
      <p:sp>
        <p:nvSpPr>
          <p:cNvPr id="12" name="Title 1"/>
          <p:cNvSpPr>
            <a:spLocks noGrp="1"/>
          </p:cNvSpPr>
          <p:nvPr>
            <p:ph type="title"/>
          </p:nvPr>
        </p:nvSpPr>
        <p:spPr>
          <a:xfrm>
            <a:off x="8153400" y="499388"/>
            <a:ext cx="3545065" cy="1458327"/>
          </a:xfrm>
        </p:spPr>
        <p:txBody>
          <a:bodyPr>
            <a:normAutofit/>
          </a:bodyPr>
          <a:lstStyle/>
          <a:p>
            <a:r>
              <a:rPr lang="en-US" sz="4400" dirty="0">
                <a:solidFill>
                  <a:schemeClr val="accent2"/>
                </a:solidFill>
              </a:rPr>
              <a:t>PROGRAM</a:t>
            </a:r>
            <a:br>
              <a:rPr lang="en-US" sz="4400" dirty="0">
                <a:solidFill>
                  <a:schemeClr val="accent2"/>
                </a:solidFill>
              </a:rPr>
            </a:br>
            <a:r>
              <a:rPr lang="en-US" sz="4400" dirty="0">
                <a:solidFill>
                  <a:schemeClr val="accent2"/>
                </a:solidFill>
              </a:rPr>
              <a:t>POSTERS</a:t>
            </a:r>
          </a:p>
        </p:txBody>
      </p:sp>
      <p:pic>
        <p:nvPicPr>
          <p:cNvPr id="13" name="Picture 12"/>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1676400" y="479336"/>
            <a:ext cx="1636776" cy="2130552"/>
          </a:xfrm>
          <a:prstGeom prst="rect">
            <a:avLst/>
          </a:prstGeom>
        </p:spPr>
      </p:pic>
      <p:sp>
        <p:nvSpPr>
          <p:cNvPr id="14" name="Rectangle 13"/>
          <p:cNvSpPr/>
          <p:nvPr/>
        </p:nvSpPr>
        <p:spPr>
          <a:xfrm>
            <a:off x="8066932" y="2277717"/>
            <a:ext cx="3631534" cy="2246769"/>
          </a:xfrm>
          <a:prstGeom prst="rect">
            <a:avLst/>
          </a:prstGeom>
        </p:spPr>
        <p:txBody>
          <a:bodyPr wrap="square">
            <a:spAutoFit/>
          </a:bodyPr>
          <a:lstStyle/>
          <a:p>
            <a:r>
              <a:rPr lang="en-US" sz="2800" dirty="0"/>
              <a:t>Additional, these posters will aid in the delivery of the lessons in the curriculum.              </a:t>
            </a:r>
          </a:p>
        </p:txBody>
      </p:sp>
    </p:spTree>
    <p:extLst>
      <p:ext uri="{BB962C8B-B14F-4D97-AF65-F5344CB8AC3E}">
        <p14:creationId xmlns:p14="http://schemas.microsoft.com/office/powerpoint/2010/main" val="95522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1013" y="112142"/>
            <a:ext cx="9372600" cy="771971"/>
          </a:xfrm>
        </p:spPr>
        <p:txBody>
          <a:bodyPr/>
          <a:lstStyle/>
          <a:p>
            <a:r>
              <a:rPr lang="en-US" b="1" dirty="0">
                <a:solidFill>
                  <a:srgbClr val="00B0F0"/>
                </a:solidFill>
              </a:rPr>
              <a:t>HOW TO EVALUATE THE PROGRAM</a:t>
            </a:r>
          </a:p>
        </p:txBody>
      </p:sp>
      <p:graphicFrame>
        <p:nvGraphicFramePr>
          <p:cNvPr id="4" name="Content Placeholder 3"/>
          <p:cNvGraphicFramePr>
            <a:graphicFrameLocks noGrp="1"/>
          </p:cNvGraphicFramePr>
          <p:nvPr>
            <p:ph idx="1"/>
          </p:nvPr>
        </p:nvGraphicFramePr>
        <p:xfrm>
          <a:off x="1751013" y="1030762"/>
          <a:ext cx="93726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476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0" y="228600"/>
            <a:ext cx="7315200" cy="1371600"/>
          </a:xfrm>
        </p:spPr>
        <p:txBody>
          <a:bodyPr/>
          <a:lstStyle/>
          <a:p>
            <a:r>
              <a:rPr lang="en-US" b="1" dirty="0"/>
              <a:t>LESSON INTRODUCTION</a:t>
            </a:r>
          </a:p>
        </p:txBody>
      </p:sp>
      <p:sp>
        <p:nvSpPr>
          <p:cNvPr id="3" name="Text Placeholder 2"/>
          <p:cNvSpPr>
            <a:spLocks noGrp="1"/>
          </p:cNvSpPr>
          <p:nvPr>
            <p:ph type="body" idx="1"/>
          </p:nvPr>
        </p:nvSpPr>
        <p:spPr>
          <a:xfrm>
            <a:off x="3429000" y="1676400"/>
            <a:ext cx="5486400" cy="2209800"/>
          </a:xfrm>
        </p:spPr>
        <p:txBody>
          <a:bodyPr>
            <a:normAutofit lnSpcReduction="10000"/>
          </a:bodyPr>
          <a:lstStyle/>
          <a:p>
            <a:r>
              <a:rPr lang="en-US" dirty="0">
                <a:solidFill>
                  <a:srgbClr val="FF0000"/>
                </a:solidFill>
              </a:rPr>
              <a:t>Philosophy</a:t>
            </a:r>
          </a:p>
          <a:p>
            <a:r>
              <a:rPr lang="en-US" dirty="0">
                <a:solidFill>
                  <a:srgbClr val="FF0000"/>
                </a:solidFill>
              </a:rPr>
              <a:t>Teaching Procedure / Poster Description </a:t>
            </a:r>
          </a:p>
          <a:p>
            <a:r>
              <a:rPr lang="en-US" dirty="0">
                <a:solidFill>
                  <a:srgbClr val="FF0000"/>
                </a:solidFill>
              </a:rPr>
              <a:t>Reinforcement Activities</a:t>
            </a:r>
          </a:p>
          <a:p>
            <a:r>
              <a:rPr lang="en-US" dirty="0">
                <a:solidFill>
                  <a:srgbClr val="FF0000"/>
                </a:solidFill>
              </a:rPr>
              <a:t>Pre/Post Evaluation</a:t>
            </a:r>
          </a:p>
          <a:p>
            <a:r>
              <a:rPr lang="en-US" dirty="0"/>
              <a:t> </a:t>
            </a:r>
          </a:p>
          <a:p>
            <a:endParaRPr lang="en-US" dirty="0"/>
          </a:p>
        </p:txBody>
      </p:sp>
    </p:spTree>
    <p:extLst>
      <p:ext uri="{BB962C8B-B14F-4D97-AF65-F5344CB8AC3E}">
        <p14:creationId xmlns:p14="http://schemas.microsoft.com/office/powerpoint/2010/main" val="68434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0462" y="215659"/>
            <a:ext cx="9372600" cy="806477"/>
          </a:xfrm>
        </p:spPr>
        <p:txBody>
          <a:bodyPr/>
          <a:lstStyle/>
          <a:p>
            <a:r>
              <a:rPr lang="en-US" b="1" dirty="0"/>
              <a:t>STARTING A SAFETY KIDS LESSON</a:t>
            </a:r>
          </a:p>
        </p:txBody>
      </p:sp>
      <p:graphicFrame>
        <p:nvGraphicFramePr>
          <p:cNvPr id="3" name="Content Placeholder 3"/>
          <p:cNvGraphicFramePr>
            <a:graphicFrameLocks/>
          </p:cNvGraphicFramePr>
          <p:nvPr/>
        </p:nvGraphicFramePr>
        <p:xfrm>
          <a:off x="1440462" y="1022137"/>
          <a:ext cx="93726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5294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p:cNvGraphicFramePr>
            <a:graphicFrameLocks/>
          </p:cNvGraphicFramePr>
          <p:nvPr/>
        </p:nvGraphicFramePr>
        <p:xfrm>
          <a:off x="1267934" y="1371600"/>
          <a:ext cx="93726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p:cNvSpPr txBox="1">
            <a:spLocks/>
          </p:cNvSpPr>
          <p:nvPr/>
        </p:nvSpPr>
        <p:spPr>
          <a:xfrm>
            <a:off x="1267934" y="543463"/>
            <a:ext cx="9372600" cy="944499"/>
          </a:xfrm>
          <a:prstGeom prst="rect">
            <a:avLst/>
          </a:prstGeom>
        </p:spPr>
        <p:txBody>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r>
              <a:rPr lang="en-US" b="1" dirty="0">
                <a:solidFill>
                  <a:srgbClr val="00B0F0"/>
                </a:solidFill>
              </a:rPr>
              <a:t>EXECUTING THE LESSON</a:t>
            </a:r>
          </a:p>
          <a:p>
            <a:r>
              <a:rPr lang="en-US" sz="1800" b="1" dirty="0">
                <a:solidFill>
                  <a:srgbClr val="7030A0"/>
                </a:solidFill>
              </a:rPr>
              <a:t>The Pre K/Kindergarten lesson [CCF-1-K] is used for this demo.</a:t>
            </a:r>
          </a:p>
        </p:txBody>
      </p:sp>
    </p:spTree>
    <p:extLst>
      <p:ext uri="{BB962C8B-B14F-4D97-AF65-F5344CB8AC3E}">
        <p14:creationId xmlns:p14="http://schemas.microsoft.com/office/powerpoint/2010/main" val="100414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0070C0"/>
                </a:solidFill>
              </a:rPr>
              <a:t>CHARLIE CHECK FIRST LESSON</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2825" t="25555" r="32825" b="27778"/>
          <a:stretch/>
        </p:blipFill>
        <p:spPr>
          <a:xfrm>
            <a:off x="4191000" y="1905000"/>
            <a:ext cx="3048000" cy="32004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2406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343" y="152400"/>
            <a:ext cx="9829800" cy="1082674"/>
          </a:xfrm>
        </p:spPr>
        <p:txBody>
          <a:bodyPr/>
          <a:lstStyle/>
          <a:p>
            <a:r>
              <a:rPr lang="en-US" b="1" dirty="0">
                <a:solidFill>
                  <a:srgbClr val="0070C0"/>
                </a:solidFill>
              </a:rPr>
              <a:t>CHECK FIRST TEACHING PROCEDURE</a:t>
            </a:r>
          </a:p>
        </p:txBody>
      </p:sp>
      <p:sp>
        <p:nvSpPr>
          <p:cNvPr id="3" name="Content Placeholder 2"/>
          <p:cNvSpPr>
            <a:spLocks noGrp="1"/>
          </p:cNvSpPr>
          <p:nvPr>
            <p:ph sz="half" idx="1"/>
          </p:nvPr>
        </p:nvSpPr>
        <p:spPr>
          <a:xfrm>
            <a:off x="533400" y="1670649"/>
            <a:ext cx="4724400" cy="3474720"/>
          </a:xfrm>
        </p:spPr>
        <p:txBody>
          <a:bodyPr>
            <a:normAutofit fontScale="85000" lnSpcReduction="20000"/>
          </a:bodyPr>
          <a:lstStyle/>
          <a:p>
            <a:pPr marL="0" indent="0">
              <a:spcBef>
                <a:spcPts val="600"/>
              </a:spcBef>
              <a:buNone/>
            </a:pPr>
            <a:r>
              <a:rPr lang="en-US" sz="2200" b="1" dirty="0">
                <a:solidFill>
                  <a:srgbClr val="FF0000"/>
                </a:solidFill>
              </a:rPr>
              <a:t>Materials Needed for Lessons</a:t>
            </a:r>
            <a:endParaRPr lang="en-US" sz="2200" b="1" u="sng" dirty="0">
              <a:solidFill>
                <a:srgbClr val="FF0000"/>
              </a:solidFill>
            </a:endParaRPr>
          </a:p>
          <a:p>
            <a:pPr>
              <a:spcBef>
                <a:spcPts val="600"/>
              </a:spcBef>
            </a:pPr>
            <a:r>
              <a:rPr lang="en-US" dirty="0"/>
              <a:t>Charlie Check-First doll or poster</a:t>
            </a:r>
          </a:p>
          <a:p>
            <a:pPr>
              <a:spcBef>
                <a:spcPts val="600"/>
              </a:spcBef>
            </a:pPr>
            <a:r>
              <a:rPr lang="en-US" i="1" dirty="0"/>
              <a:t>Toys</a:t>
            </a:r>
            <a:r>
              <a:rPr lang="en-US" dirty="0"/>
              <a:t> or </a:t>
            </a:r>
            <a:r>
              <a:rPr lang="en-US" b="1" dirty="0">
                <a:solidFill>
                  <a:srgbClr val="00B0F0"/>
                </a:solidFill>
              </a:rPr>
              <a:t>JUDGE, THINK, ACT </a:t>
            </a:r>
            <a:r>
              <a:rPr lang="en-US" dirty="0"/>
              <a:t>poster </a:t>
            </a:r>
          </a:p>
          <a:p>
            <a:pPr>
              <a:spcBef>
                <a:spcPts val="600"/>
              </a:spcBef>
            </a:pPr>
            <a:r>
              <a:rPr lang="en-US" dirty="0"/>
              <a:t>A decorated box or bag to be your Safety Toy Box</a:t>
            </a:r>
          </a:p>
          <a:p>
            <a:pPr>
              <a:spcBef>
                <a:spcPts val="600"/>
              </a:spcBef>
            </a:pPr>
            <a:r>
              <a:rPr lang="en-US" dirty="0"/>
              <a:t>Assorted objects to put in Toy Box (some that represent the items on the poster [lesson topics] and some that do not)</a:t>
            </a:r>
          </a:p>
          <a:p>
            <a:pPr>
              <a:spcBef>
                <a:spcPts val="600"/>
              </a:spcBef>
            </a:pPr>
            <a:r>
              <a:rPr lang="en-US" i="1" dirty="0"/>
              <a:t>Safety Kids Songs</a:t>
            </a:r>
            <a:r>
              <a:rPr lang="en-US" dirty="0"/>
              <a:t> (optional)</a:t>
            </a:r>
          </a:p>
          <a:p>
            <a:pPr>
              <a:spcBef>
                <a:spcPts val="600"/>
              </a:spcBef>
            </a:pPr>
            <a:r>
              <a:rPr lang="en-US" dirty="0"/>
              <a:t>Letter to the Parents/Guardian (Appendix)</a:t>
            </a:r>
          </a:p>
          <a:p>
            <a:endParaRPr lang="en-US" dirty="0"/>
          </a:p>
          <a:p>
            <a:endParaRPr lang="en-US" dirty="0"/>
          </a:p>
        </p:txBody>
      </p:sp>
      <p:sp>
        <p:nvSpPr>
          <p:cNvPr id="4" name="Content Placeholder 3"/>
          <p:cNvSpPr>
            <a:spLocks noGrp="1"/>
          </p:cNvSpPr>
          <p:nvPr>
            <p:ph sz="half" idx="2"/>
          </p:nvPr>
        </p:nvSpPr>
        <p:spPr>
          <a:xfrm>
            <a:off x="5753100" y="1670649"/>
            <a:ext cx="5829300" cy="3480471"/>
          </a:xfrm>
        </p:spPr>
        <p:txBody>
          <a:bodyPr>
            <a:normAutofit fontScale="85000" lnSpcReduction="20000"/>
          </a:bodyPr>
          <a:lstStyle/>
          <a:p>
            <a:pPr marL="0" indent="0">
              <a:buNone/>
            </a:pPr>
            <a:r>
              <a:rPr lang="en-US" sz="2200" b="1" dirty="0">
                <a:solidFill>
                  <a:srgbClr val="FF0000"/>
                </a:solidFill>
              </a:rPr>
              <a:t>Objectives for Students</a:t>
            </a:r>
            <a:endParaRPr lang="en-US" sz="2200" dirty="0">
              <a:solidFill>
                <a:srgbClr val="FF0000"/>
              </a:solidFill>
            </a:endParaRPr>
          </a:p>
          <a:p>
            <a:pPr>
              <a:spcBef>
                <a:spcPts val="600"/>
              </a:spcBef>
            </a:pPr>
            <a:r>
              <a:rPr lang="en-US" dirty="0"/>
              <a:t>Repeat the safety slogan: “</a:t>
            </a:r>
            <a:r>
              <a:rPr lang="en-US" b="1" dirty="0"/>
              <a:t>Check First </a:t>
            </a:r>
            <a:r>
              <a:rPr lang="en-US" dirty="0"/>
              <a:t>before you go anywhere with anyone.”</a:t>
            </a:r>
          </a:p>
          <a:p>
            <a:pPr>
              <a:spcBef>
                <a:spcPts val="600"/>
              </a:spcBef>
            </a:pPr>
            <a:r>
              <a:rPr lang="en-US" dirty="0"/>
              <a:t>Name two people they can check with to make sure it is OK.</a:t>
            </a:r>
          </a:p>
          <a:p>
            <a:pPr>
              <a:spcBef>
                <a:spcPts val="600"/>
              </a:spcBef>
            </a:pPr>
            <a:r>
              <a:rPr lang="en-US" dirty="0"/>
              <a:t>Give two examples of times they should </a:t>
            </a:r>
            <a:r>
              <a:rPr lang="en-US" b="1" dirty="0"/>
              <a:t>Check First.</a:t>
            </a:r>
            <a:endParaRPr lang="en-US" dirty="0"/>
          </a:p>
          <a:p>
            <a:pPr>
              <a:spcBef>
                <a:spcPts val="600"/>
              </a:spcBef>
            </a:pPr>
            <a:r>
              <a:rPr lang="en-US" dirty="0"/>
              <a:t>Recite the second part of the slogan: “If you cannot check, the answer is NO!”</a:t>
            </a:r>
          </a:p>
          <a:p>
            <a:pPr>
              <a:spcBef>
                <a:spcPts val="600"/>
              </a:spcBef>
            </a:pPr>
            <a:r>
              <a:rPr lang="en-US" dirty="0"/>
              <a:t>State a safe response to the lure of a pet.</a:t>
            </a:r>
          </a:p>
          <a:p>
            <a:pPr>
              <a:spcBef>
                <a:spcPts val="600"/>
              </a:spcBef>
            </a:pPr>
            <a:r>
              <a:rPr lang="en-US" dirty="0"/>
              <a:t>State a safe response to the lure of friendliness.</a:t>
            </a:r>
          </a:p>
          <a:p>
            <a:pPr>
              <a:spcBef>
                <a:spcPts val="600"/>
              </a:spcBef>
            </a:pPr>
            <a:r>
              <a:rPr lang="en-US" dirty="0"/>
              <a:t>State a safe response to the lure of an emergency.</a:t>
            </a:r>
          </a:p>
          <a:p>
            <a:pPr>
              <a:spcBef>
                <a:spcPts val="600"/>
              </a:spcBef>
            </a:pPr>
            <a:r>
              <a:rPr lang="en-US" dirty="0"/>
              <a:t>State a safe response to the lure of authority.</a:t>
            </a:r>
          </a:p>
          <a:p>
            <a:pPr>
              <a:spcBef>
                <a:spcPts val="600"/>
              </a:spcBef>
            </a:pPr>
            <a:r>
              <a:rPr lang="en-US" dirty="0"/>
              <a:t>State a safe response to the lure of assistance.</a:t>
            </a:r>
          </a:p>
          <a:p>
            <a:pPr>
              <a:spcBef>
                <a:spcPts val="600"/>
              </a:spcBef>
            </a:pPr>
            <a:r>
              <a:rPr lang="en-US" dirty="0"/>
              <a:t>State a safe response to the lure of bribes.</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2825" t="25555" r="32825" b="27778"/>
          <a:stretch/>
        </p:blipFill>
        <p:spPr>
          <a:xfrm>
            <a:off x="10896600" y="381000"/>
            <a:ext cx="914400" cy="96012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5999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CHECK FIRST </a:t>
            </a:r>
            <a:r>
              <a:rPr lang="en-US" b="1" dirty="0">
                <a:solidFill>
                  <a:srgbClr val="0070C0"/>
                </a:solidFill>
              </a:rPr>
              <a:t>PHILOSOPHY</a:t>
            </a:r>
            <a:br>
              <a:rPr lang="en-US" b="1" dirty="0">
                <a:solidFill>
                  <a:srgbClr val="00B0F0"/>
                </a:solidFill>
              </a:rPr>
            </a:br>
            <a:endParaRPr lang="en-US" b="1" dirty="0">
              <a:solidFill>
                <a:srgbClr val="00B0F0"/>
              </a:solidFill>
            </a:endParaRPr>
          </a:p>
        </p:txBody>
      </p:sp>
      <p:sp>
        <p:nvSpPr>
          <p:cNvPr id="3" name="Content Placeholder 2"/>
          <p:cNvSpPr>
            <a:spLocks noGrp="1"/>
          </p:cNvSpPr>
          <p:nvPr>
            <p:ph idx="1"/>
          </p:nvPr>
        </p:nvSpPr>
        <p:spPr>
          <a:xfrm>
            <a:off x="1524000" y="1828800"/>
            <a:ext cx="9144000" cy="1036320"/>
          </a:xfrm>
        </p:spPr>
        <p:txBody>
          <a:bodyPr/>
          <a:lstStyle/>
          <a:p>
            <a:r>
              <a:rPr lang="en-US" sz="1800" b="1" dirty="0"/>
              <a:t>“Check First before you go </a:t>
            </a:r>
            <a:r>
              <a:rPr lang="en-US" sz="1800" b="1" u="sng" dirty="0"/>
              <a:t>any</a:t>
            </a:r>
            <a:r>
              <a:rPr lang="en-US" sz="1800" b="1" dirty="0"/>
              <a:t>where with </a:t>
            </a:r>
            <a:r>
              <a:rPr lang="en-US" sz="1800" b="1" u="sng" dirty="0"/>
              <a:t>any</a:t>
            </a:r>
            <a:r>
              <a:rPr lang="en-US" sz="1800" b="1" dirty="0"/>
              <a:t>one (for any reason at any time).”</a:t>
            </a:r>
          </a:p>
          <a:p>
            <a:r>
              <a:rPr lang="en-US" sz="1800" b="1" dirty="0"/>
              <a:t>If you cannot check, the answer is NO!</a:t>
            </a:r>
            <a:endParaRPr lang="en-US" sz="1800" dirty="0"/>
          </a:p>
          <a:p>
            <a:endParaRPr lang="en-US" dirty="0"/>
          </a:p>
        </p:txBody>
      </p:sp>
      <p:pic>
        <p:nvPicPr>
          <p:cNvPr id="6" name="Picture 5"/>
          <p:cNvPicPr>
            <a:picLocks noChangeAspect="1"/>
          </p:cNvPicPr>
          <p:nvPr/>
        </p:nvPicPr>
        <p:blipFill>
          <a:blip r:embed="rId2"/>
          <a:stretch>
            <a:fillRect/>
          </a:stretch>
        </p:blipFill>
        <p:spPr>
          <a:xfrm flipH="1">
            <a:off x="7315200" y="4721268"/>
            <a:ext cx="1621677" cy="1926503"/>
          </a:xfrm>
          <a:prstGeom prst="rect">
            <a:avLst/>
          </a:prstGeom>
        </p:spPr>
      </p:pic>
      <p:sp>
        <p:nvSpPr>
          <p:cNvPr id="7" name="Rectangle 6"/>
          <p:cNvSpPr/>
          <p:nvPr/>
        </p:nvSpPr>
        <p:spPr>
          <a:xfrm>
            <a:off x="1164493" y="1263134"/>
            <a:ext cx="6306535" cy="369332"/>
          </a:xfrm>
          <a:prstGeom prst="rect">
            <a:avLst/>
          </a:prstGeom>
        </p:spPr>
        <p:txBody>
          <a:bodyPr wrap="none">
            <a:spAutoFit/>
          </a:bodyPr>
          <a:lstStyle/>
          <a:p>
            <a:r>
              <a:rPr lang="en-US" b="1" dirty="0">
                <a:solidFill>
                  <a:srgbClr val="00B0F0"/>
                </a:solidFill>
              </a:rPr>
              <a:t>YOUNGER CHILDREN [PRE-K, K, 1</a:t>
            </a:r>
            <a:r>
              <a:rPr lang="en-US" b="1" baseline="30000" dirty="0">
                <a:solidFill>
                  <a:srgbClr val="00B0F0"/>
                </a:solidFill>
              </a:rPr>
              <a:t>ST</a:t>
            </a:r>
            <a:r>
              <a:rPr lang="en-US" b="1" dirty="0">
                <a:solidFill>
                  <a:srgbClr val="00B0F0"/>
                </a:solidFill>
              </a:rPr>
              <a:t> and 2</a:t>
            </a:r>
            <a:r>
              <a:rPr lang="en-US" b="1" baseline="30000" dirty="0">
                <a:solidFill>
                  <a:srgbClr val="00B0F0"/>
                </a:solidFill>
              </a:rPr>
              <a:t>nd</a:t>
            </a:r>
            <a:r>
              <a:rPr lang="en-US" b="1" dirty="0">
                <a:solidFill>
                  <a:srgbClr val="00B0F0"/>
                </a:solidFill>
              </a:rPr>
              <a:t> GRADES]</a:t>
            </a:r>
            <a:endParaRPr lang="en-US" dirty="0"/>
          </a:p>
        </p:txBody>
      </p:sp>
      <p:sp>
        <p:nvSpPr>
          <p:cNvPr id="8" name="Rectangle 7"/>
          <p:cNvSpPr/>
          <p:nvPr/>
        </p:nvSpPr>
        <p:spPr>
          <a:xfrm>
            <a:off x="1142821" y="3047736"/>
            <a:ext cx="5215915" cy="369332"/>
          </a:xfrm>
          <a:prstGeom prst="rect">
            <a:avLst/>
          </a:prstGeom>
        </p:spPr>
        <p:txBody>
          <a:bodyPr wrap="none">
            <a:spAutoFit/>
          </a:bodyPr>
          <a:lstStyle/>
          <a:p>
            <a:r>
              <a:rPr lang="en-US" b="1" dirty="0">
                <a:solidFill>
                  <a:srgbClr val="00B0F0"/>
                </a:solidFill>
              </a:rPr>
              <a:t>OLDER CHILDREN [3</a:t>
            </a:r>
            <a:r>
              <a:rPr lang="en-US" b="1" baseline="30000" dirty="0">
                <a:solidFill>
                  <a:srgbClr val="00B0F0"/>
                </a:solidFill>
              </a:rPr>
              <a:t>rd</a:t>
            </a:r>
            <a:r>
              <a:rPr lang="en-US" b="1" dirty="0">
                <a:solidFill>
                  <a:srgbClr val="00B0F0"/>
                </a:solidFill>
              </a:rPr>
              <a:t> GRADE AND OLDER]</a:t>
            </a:r>
            <a:endParaRPr lang="en-US" dirty="0"/>
          </a:p>
        </p:txBody>
      </p:sp>
      <p:sp>
        <p:nvSpPr>
          <p:cNvPr id="9" name="Content Placeholder 2"/>
          <p:cNvSpPr txBox="1">
            <a:spLocks/>
          </p:cNvSpPr>
          <p:nvPr/>
        </p:nvSpPr>
        <p:spPr>
          <a:xfrm>
            <a:off x="1524000" y="3260497"/>
            <a:ext cx="9144000" cy="15526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9pPr>
          </a:lstStyle>
          <a:p>
            <a:endParaRPr lang="en-US" dirty="0"/>
          </a:p>
        </p:txBody>
      </p:sp>
      <p:sp>
        <p:nvSpPr>
          <p:cNvPr id="10" name="Rectangle 9"/>
          <p:cNvSpPr/>
          <p:nvPr/>
        </p:nvSpPr>
        <p:spPr>
          <a:xfrm>
            <a:off x="2026543" y="3392686"/>
            <a:ext cx="6096000" cy="1815882"/>
          </a:xfrm>
          <a:prstGeom prst="rect">
            <a:avLst/>
          </a:prstGeom>
        </p:spPr>
        <p:txBody>
          <a:bodyPr>
            <a:spAutoFit/>
          </a:bodyPr>
          <a:lstStyle/>
          <a:p>
            <a:r>
              <a:rPr lang="en-US" sz="2000" b="1" kern="1400" dirty="0">
                <a:solidFill>
                  <a:srgbClr val="FF0000"/>
                </a:solidFill>
                <a:latin typeface="Times New Roman" panose="02020603050405020304" pitchFamily="18" charset="0"/>
              </a:rPr>
              <a:t>Judge, Think, Act</a:t>
            </a:r>
            <a:endParaRPr lang="en-US" sz="1200" b="1" kern="1400" dirty="0">
              <a:solidFill>
                <a:srgbClr val="FF0000"/>
              </a:solidFill>
              <a:latin typeface="Times New Roman" panose="02020603050405020304" pitchFamily="18" charset="0"/>
            </a:endParaRPr>
          </a:p>
          <a:p>
            <a:r>
              <a:rPr lang="en-US" sz="800" kern="1400" dirty="0">
                <a:solidFill>
                  <a:srgbClr val="000000"/>
                </a:solidFill>
                <a:latin typeface="Times New Roman" panose="02020603050405020304" pitchFamily="18" charset="0"/>
              </a:rPr>
              <a:t> </a:t>
            </a:r>
            <a:endParaRPr lang="en-US" sz="1200" kern="1400" dirty="0">
              <a:solidFill>
                <a:srgbClr val="000000"/>
              </a:solidFill>
              <a:latin typeface="Times New Roman" panose="02020603050405020304" pitchFamily="18" charset="0"/>
            </a:endParaRPr>
          </a:p>
          <a:p>
            <a:pPr marL="285750" indent="-285750">
              <a:buFont typeface="Wingdings" panose="05000000000000000000" pitchFamily="2" charset="2"/>
              <a:buChar char="§"/>
            </a:pPr>
            <a:r>
              <a:rPr lang="en-US" sz="2400" kern="1400" dirty="0">
                <a:solidFill>
                  <a:srgbClr val="000000"/>
                </a:solidFill>
                <a:latin typeface="Times New Roman" panose="02020603050405020304" pitchFamily="18" charset="0"/>
              </a:rPr>
              <a:t>       Look at the </a:t>
            </a:r>
            <a:r>
              <a:rPr lang="en-US" sz="2400" u="sng" kern="1400" dirty="0">
                <a:solidFill>
                  <a:srgbClr val="000000"/>
                </a:solidFill>
                <a:latin typeface="Times New Roman" panose="02020603050405020304" pitchFamily="18" charset="0"/>
              </a:rPr>
              <a:t>whole</a:t>
            </a:r>
            <a:r>
              <a:rPr lang="en-US" sz="2400" kern="1400" dirty="0">
                <a:solidFill>
                  <a:srgbClr val="000000"/>
                </a:solidFill>
                <a:latin typeface="Times New Roman" panose="02020603050405020304" pitchFamily="18" charset="0"/>
              </a:rPr>
              <a:t> </a:t>
            </a:r>
            <a:r>
              <a:rPr lang="en-US" sz="2400" u="sng" kern="1400" dirty="0">
                <a:solidFill>
                  <a:srgbClr val="000000"/>
                </a:solidFill>
                <a:latin typeface="Times New Roman" panose="02020603050405020304" pitchFamily="18" charset="0"/>
              </a:rPr>
              <a:t>situation.</a:t>
            </a:r>
            <a:endParaRPr lang="en-US" sz="2400" kern="1400" dirty="0">
              <a:solidFill>
                <a:srgbClr val="000000"/>
              </a:solidFill>
              <a:latin typeface="Times New Roman" panose="02020603050405020304" pitchFamily="18" charset="0"/>
            </a:endParaRPr>
          </a:p>
          <a:p>
            <a:pPr marL="285750" indent="-285750">
              <a:buFont typeface="Wingdings" panose="05000000000000000000" pitchFamily="2" charset="2"/>
              <a:buChar char="§"/>
            </a:pPr>
            <a:r>
              <a:rPr lang="en-US" sz="2400" kern="1400" dirty="0">
                <a:solidFill>
                  <a:srgbClr val="000000"/>
                </a:solidFill>
                <a:latin typeface="Monotype Sorts" panose="01010601010101010101" pitchFamily="2" charset="2"/>
              </a:rPr>
              <a:t>      </a:t>
            </a:r>
            <a:r>
              <a:rPr lang="en-US" sz="2400" kern="1400" dirty="0">
                <a:solidFill>
                  <a:srgbClr val="000000"/>
                </a:solidFill>
                <a:latin typeface="Times New Roman" panose="02020603050405020304" pitchFamily="18" charset="0"/>
              </a:rPr>
              <a:t>Think </a:t>
            </a:r>
            <a:r>
              <a:rPr lang="en-US" sz="2400" u="sng" kern="1400" dirty="0">
                <a:solidFill>
                  <a:srgbClr val="000000"/>
                </a:solidFill>
                <a:latin typeface="Times New Roman" panose="02020603050405020304" pitchFamily="18" charset="0"/>
              </a:rPr>
              <a:t>carefully</a:t>
            </a:r>
            <a:r>
              <a:rPr lang="en-US" sz="2400" kern="1400" dirty="0">
                <a:solidFill>
                  <a:srgbClr val="000000"/>
                </a:solidFill>
                <a:latin typeface="Times New Roman" panose="02020603050405020304" pitchFamily="18" charset="0"/>
              </a:rPr>
              <a:t> and evaluate everything.</a:t>
            </a:r>
          </a:p>
          <a:p>
            <a:pPr marL="285750" indent="-285750">
              <a:buFont typeface="Wingdings" panose="05000000000000000000" pitchFamily="2" charset="2"/>
              <a:buChar char="§"/>
            </a:pPr>
            <a:r>
              <a:rPr lang="en-US" sz="2400" kern="1400" dirty="0">
                <a:solidFill>
                  <a:srgbClr val="000000"/>
                </a:solidFill>
                <a:latin typeface="Times New Roman" panose="02020603050405020304" pitchFamily="18" charset="0"/>
              </a:rPr>
              <a:t>     </a:t>
            </a:r>
            <a:r>
              <a:rPr lang="en-US" sz="2400" kern="1400" dirty="0">
                <a:solidFill>
                  <a:srgbClr val="000000"/>
                </a:solidFill>
                <a:latin typeface="Monotype Sorts" panose="01010601010101010101" pitchFamily="2" charset="2"/>
              </a:rPr>
              <a:t>  </a:t>
            </a:r>
            <a:r>
              <a:rPr lang="en-US" sz="2400" kern="1400" dirty="0">
                <a:solidFill>
                  <a:srgbClr val="000000"/>
                </a:solidFill>
                <a:latin typeface="Times New Roman" panose="02020603050405020304" pitchFamily="18" charset="0"/>
              </a:rPr>
              <a:t>Follow the Safety Kids’ rules.</a:t>
            </a:r>
          </a:p>
          <a:p>
            <a:r>
              <a:rPr lang="en-US" sz="1200" kern="1400" dirty="0">
                <a:solidFill>
                  <a:srgbClr val="000000"/>
                </a:solidFill>
                <a:latin typeface="Times New Roman" panose="02020603050405020304" pitchFamily="18" charset="0"/>
              </a:rPr>
              <a:t> </a:t>
            </a:r>
            <a:endParaRPr lang="en-US" sz="1200" kern="1400" dirty="0">
              <a:ln>
                <a:noFill/>
              </a:ln>
              <a:solidFill>
                <a:srgbClr val="000000"/>
              </a:solidFill>
              <a:effectLst/>
              <a:latin typeface="Times New Roman" panose="02020603050405020304" pitchFamily="18" charset="0"/>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2825" t="25555" r="32825" b="27778"/>
          <a:stretch/>
        </p:blipFill>
        <p:spPr>
          <a:xfrm>
            <a:off x="10894886" y="365126"/>
            <a:ext cx="914400" cy="96012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0033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CHECK FIRST INSTRUCTION</a:t>
            </a:r>
          </a:p>
        </p:txBody>
      </p:sp>
      <p:sp>
        <p:nvSpPr>
          <p:cNvPr id="3" name="Text Placeholder 2"/>
          <p:cNvSpPr>
            <a:spLocks noGrp="1"/>
          </p:cNvSpPr>
          <p:nvPr>
            <p:ph type="body" idx="1"/>
          </p:nvPr>
        </p:nvSpPr>
        <p:spPr/>
        <p:txBody>
          <a:bodyPr/>
          <a:lstStyle/>
          <a:p>
            <a:r>
              <a:rPr lang="en-US" b="1" dirty="0"/>
              <a:t>THE RULE</a:t>
            </a:r>
          </a:p>
        </p:txBody>
      </p:sp>
      <p:sp>
        <p:nvSpPr>
          <p:cNvPr id="4" name="Content Placeholder 3"/>
          <p:cNvSpPr>
            <a:spLocks noGrp="1"/>
          </p:cNvSpPr>
          <p:nvPr>
            <p:ph sz="half" idx="2"/>
          </p:nvPr>
        </p:nvSpPr>
        <p:spPr/>
        <p:txBody>
          <a:bodyPr/>
          <a:lstStyle/>
          <a:p>
            <a:r>
              <a:rPr lang="en-US" dirty="0"/>
              <a:t>THE CHECK FIRST PHILOSOPHY</a:t>
            </a:r>
          </a:p>
        </p:txBody>
      </p:sp>
      <p:sp>
        <p:nvSpPr>
          <p:cNvPr id="5" name="Text Placeholder 4"/>
          <p:cNvSpPr>
            <a:spLocks noGrp="1"/>
          </p:cNvSpPr>
          <p:nvPr>
            <p:ph type="body" sz="quarter" idx="3"/>
          </p:nvPr>
        </p:nvSpPr>
        <p:spPr/>
        <p:txBody>
          <a:bodyPr/>
          <a:lstStyle/>
          <a:p>
            <a:r>
              <a:rPr lang="en-US" b="1" dirty="0"/>
              <a:t>THE NEED TO CHECK</a:t>
            </a:r>
          </a:p>
        </p:txBody>
      </p:sp>
      <p:sp>
        <p:nvSpPr>
          <p:cNvPr id="6" name="Content Placeholder 5"/>
          <p:cNvSpPr>
            <a:spLocks noGrp="1"/>
          </p:cNvSpPr>
          <p:nvPr>
            <p:ph sz="quarter" idx="4"/>
          </p:nvPr>
        </p:nvSpPr>
        <p:spPr/>
        <p:txBody>
          <a:bodyPr/>
          <a:lstStyle/>
          <a:p>
            <a:r>
              <a:rPr lang="en-US" dirty="0"/>
              <a:t>What does it mean to check?</a:t>
            </a:r>
          </a:p>
          <a:p>
            <a:r>
              <a:rPr lang="en-US" dirty="0"/>
              <a:t>Who can you check with?</a:t>
            </a:r>
          </a:p>
          <a:p>
            <a:r>
              <a:rPr lang="en-US" dirty="0"/>
              <a:t>If there is no way to check, the answer is NO!</a:t>
            </a:r>
          </a:p>
          <a:p>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2825" t="25555" r="32825" b="27778"/>
          <a:stretch/>
        </p:blipFill>
        <p:spPr>
          <a:xfrm>
            <a:off x="10820400" y="426403"/>
            <a:ext cx="914400" cy="96012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57739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5105400" cy="1082674"/>
          </a:xfrm>
        </p:spPr>
        <p:txBody>
          <a:bodyPr>
            <a:normAutofit/>
          </a:bodyPr>
          <a:lstStyle/>
          <a:p>
            <a:r>
              <a:rPr lang="en-US" b="1" dirty="0">
                <a:solidFill>
                  <a:srgbClr val="0070C0"/>
                </a:solidFill>
              </a:rPr>
              <a:t>LURES USED TO ATTRACT CHILDREN</a:t>
            </a:r>
          </a:p>
        </p:txBody>
      </p:sp>
      <p:pic>
        <p:nvPicPr>
          <p:cNvPr id="8" name="Picture Placeholder 7"/>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1442"/>
          <a:stretch/>
        </p:blipFill>
        <p:spPr>
          <a:xfrm>
            <a:off x="990600" y="1901770"/>
            <a:ext cx="5208511" cy="2883009"/>
          </a:xfrm>
        </p:spPr>
      </p:pic>
      <p:sp>
        <p:nvSpPr>
          <p:cNvPr id="3" name="Text Placeholder 2"/>
          <p:cNvSpPr>
            <a:spLocks noGrp="1"/>
          </p:cNvSpPr>
          <p:nvPr>
            <p:ph type="body" sz="half" idx="2"/>
          </p:nvPr>
        </p:nvSpPr>
        <p:spPr>
          <a:xfrm>
            <a:off x="7848601" y="2438400"/>
            <a:ext cx="3352800" cy="2590800"/>
          </a:xfrm>
        </p:spPr>
        <p:txBody>
          <a:bodyPr>
            <a:normAutofit/>
          </a:bodyPr>
          <a:lstStyle/>
          <a:p>
            <a:r>
              <a:rPr lang="en-US" sz="2000" b="1" dirty="0"/>
              <a:t>LOST PET</a:t>
            </a:r>
          </a:p>
          <a:p>
            <a:r>
              <a:rPr lang="en-US" sz="2000" b="1" dirty="0"/>
              <a:t>FRIENDLINESS</a:t>
            </a:r>
          </a:p>
          <a:p>
            <a:r>
              <a:rPr lang="en-US" sz="2000" b="1" dirty="0"/>
              <a:t>ASSISTANCE</a:t>
            </a:r>
          </a:p>
          <a:p>
            <a:r>
              <a:rPr lang="en-US" sz="2000" b="1" dirty="0"/>
              <a:t>BRIBES</a:t>
            </a:r>
          </a:p>
          <a:p>
            <a:r>
              <a:rPr lang="en-US" sz="2000" b="1" dirty="0"/>
              <a:t>EMERGENCY</a:t>
            </a:r>
          </a:p>
          <a:p>
            <a:r>
              <a:rPr lang="en-US" sz="2000" b="1" dirty="0"/>
              <a:t>AUTHORITY</a:t>
            </a:r>
          </a:p>
        </p:txBody>
      </p:sp>
      <p:sp>
        <p:nvSpPr>
          <p:cNvPr id="5" name="Title 1"/>
          <p:cNvSpPr txBox="1">
            <a:spLocks/>
          </p:cNvSpPr>
          <p:nvPr/>
        </p:nvSpPr>
        <p:spPr>
          <a:xfrm>
            <a:off x="7848601" y="1295400"/>
            <a:ext cx="3886200" cy="108267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b="1" u="sng" dirty="0">
                <a:solidFill>
                  <a:srgbClr val="FF0000"/>
                </a:solidFill>
              </a:rPr>
              <a:t>COMMON LURES</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2825" t="25555" r="32825" b="27778"/>
          <a:stretch/>
        </p:blipFill>
        <p:spPr>
          <a:xfrm>
            <a:off x="10821839" y="400774"/>
            <a:ext cx="914400" cy="96012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3389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SAFETY EDUCATION – WHY TEACH IT?</a:t>
            </a:r>
          </a:p>
        </p:txBody>
      </p:sp>
      <p:graphicFrame>
        <p:nvGraphicFramePr>
          <p:cNvPr id="15" name="Content Placeholder 14" descr="Step Up Process" title="SmartArt"/>
          <p:cNvGraphicFramePr>
            <a:graphicFrameLocks noGrp="1"/>
          </p:cNvGraphicFramePr>
          <p:nvPr>
            <p:ph idx="1"/>
            <p:extLst>
              <p:ext uri="{D42A27DB-BD31-4B8C-83A1-F6EECF244321}">
                <p14:modId xmlns:p14="http://schemas.microsoft.com/office/powerpoint/2010/main" val="3731608957"/>
              </p:ext>
            </p:extLst>
          </p:nvPr>
        </p:nvGraphicFramePr>
        <p:xfrm>
          <a:off x="2208213" y="1600200"/>
          <a:ext cx="93726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11CCF76F-2787-4AAD-B78A-DC78564DA505}"/>
              </a:ext>
            </a:extLst>
          </p:cNvPr>
          <p:cNvPicPr>
            <a:picLocks noChangeAspect="1"/>
          </p:cNvPicPr>
          <p:nvPr/>
        </p:nvPicPr>
        <p:blipFill>
          <a:blip r:embed="rId7"/>
          <a:stretch>
            <a:fillRect/>
          </a:stretch>
        </p:blipFill>
        <p:spPr>
          <a:xfrm>
            <a:off x="5105400" y="4724400"/>
            <a:ext cx="1621677" cy="1926503"/>
          </a:xfrm>
          <a:prstGeom prst="rect">
            <a:avLst/>
          </a:prstGeom>
        </p:spPr>
      </p:pic>
    </p:spTree>
    <p:extLst>
      <p:ext uri="{BB962C8B-B14F-4D97-AF65-F5344CB8AC3E}">
        <p14:creationId xmlns:p14="http://schemas.microsoft.com/office/powerpoint/2010/main" val="19625061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609600" y="2819400"/>
            <a:ext cx="3985141" cy="3541776"/>
          </a:xfrm>
        </p:spPr>
        <p:txBody>
          <a:bodyPr/>
          <a:lstStyle/>
          <a:p>
            <a:pPr marL="342900" indent="-342900">
              <a:buFont typeface="Arial" panose="020B0604020202020204" pitchFamily="34" charset="0"/>
              <a:buChar char="•"/>
            </a:pPr>
            <a:r>
              <a:rPr lang="en-US" sz="2000" b="1" dirty="0"/>
              <a:t>Parent Identifies</a:t>
            </a:r>
          </a:p>
          <a:p>
            <a:pPr marL="342900" indent="-342900">
              <a:buFont typeface="Arial" panose="020B0604020202020204" pitchFamily="34" charset="0"/>
              <a:buChar char="•"/>
            </a:pPr>
            <a:r>
              <a:rPr lang="en-US" sz="2000" b="1" dirty="0"/>
              <a:t>Someone trusted</a:t>
            </a:r>
          </a:p>
          <a:p>
            <a:pPr marL="342900" indent="-342900">
              <a:buFont typeface="Arial" panose="020B0604020202020204" pitchFamily="34" charset="0"/>
              <a:buChar char="•"/>
            </a:pPr>
            <a:r>
              <a:rPr lang="en-US" sz="2000" b="1" dirty="0"/>
              <a:t>No more than 3 safety persons</a:t>
            </a:r>
          </a:p>
          <a:p>
            <a:pPr marL="342900" indent="-342900">
              <a:buFont typeface="Arial" panose="020B0604020202020204" pitchFamily="34" charset="0"/>
              <a:buChar char="•"/>
            </a:pPr>
            <a:r>
              <a:rPr lang="en-US" sz="2000" b="1" dirty="0"/>
              <a:t>Code word used only for children older than 3</a:t>
            </a:r>
            <a:r>
              <a:rPr lang="en-US" sz="2000" b="1" baseline="30000" dirty="0"/>
              <a:t>rd</a:t>
            </a:r>
            <a:r>
              <a:rPr lang="en-US" sz="2000" b="1" dirty="0"/>
              <a:t> grade</a:t>
            </a:r>
          </a:p>
          <a:p>
            <a:pPr marL="285750" indent="-285750">
              <a:buFont typeface="Arial" panose="020B0604020202020204" pitchFamily="34" charset="0"/>
              <a:buChar char="•"/>
            </a:pPr>
            <a:endParaRPr lang="en-US" dirty="0"/>
          </a:p>
          <a:p>
            <a:endParaRPr lang="en-US" dirty="0"/>
          </a:p>
        </p:txBody>
      </p:sp>
      <p:pic>
        <p:nvPicPr>
          <p:cNvPr id="6" name="Picture Placeholder 5"/>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2818" r="12818"/>
          <a:stretch>
            <a:fillRect/>
          </a:stretch>
        </p:blipFill>
        <p:spPr/>
      </p:pic>
      <p:sp>
        <p:nvSpPr>
          <p:cNvPr id="7" name="Title 1"/>
          <p:cNvSpPr txBox="1">
            <a:spLocks/>
          </p:cNvSpPr>
          <p:nvPr/>
        </p:nvSpPr>
        <p:spPr>
          <a:xfrm>
            <a:off x="609600" y="1219200"/>
            <a:ext cx="5105400" cy="108267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2400" kern="1200">
                <a:solidFill>
                  <a:schemeClr val="accent1"/>
                </a:solidFill>
                <a:latin typeface="+mj-lt"/>
                <a:ea typeface="+mj-ea"/>
                <a:cs typeface="+mj-cs"/>
              </a:defRPr>
            </a:lvl1pPr>
          </a:lstStyle>
          <a:p>
            <a:r>
              <a:rPr lang="en-US" sz="3600" b="1" dirty="0">
                <a:solidFill>
                  <a:srgbClr val="0070C0"/>
                </a:solidFill>
              </a:rPr>
              <a:t>CHECK FIRST SAFETY PERSON</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2825" t="25555" r="32825" b="27778"/>
          <a:stretch/>
        </p:blipFill>
        <p:spPr>
          <a:xfrm>
            <a:off x="10896600" y="5562600"/>
            <a:ext cx="914400" cy="96012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6099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CHECK FIRST CLOSURE</a:t>
            </a:r>
          </a:p>
        </p:txBody>
      </p:sp>
      <p:sp>
        <p:nvSpPr>
          <p:cNvPr id="3" name="Rectangle 2"/>
          <p:cNvSpPr/>
          <p:nvPr/>
        </p:nvSpPr>
        <p:spPr>
          <a:xfrm>
            <a:off x="685800" y="1600200"/>
            <a:ext cx="11125200" cy="3031599"/>
          </a:xfrm>
          <a:prstGeom prst="rect">
            <a:avLst/>
          </a:prstGeom>
        </p:spPr>
        <p:txBody>
          <a:bodyPr wrap="square">
            <a:spAutoFit/>
          </a:bodyPr>
          <a:lstStyle/>
          <a:p>
            <a:pPr marL="342900" indent="-342900">
              <a:buFont typeface="Arial" panose="020B0604020202020204" pitchFamily="34" charset="0"/>
              <a:buChar char="•"/>
            </a:pPr>
            <a:r>
              <a:rPr lang="en-US" sz="2000" b="1" i="1" kern="1400" dirty="0">
                <a:solidFill>
                  <a:srgbClr val="000000"/>
                </a:solidFill>
                <a:latin typeface="Times New Roman" panose="02020603050405020304" pitchFamily="18" charset="0"/>
              </a:rPr>
              <a:t>Repeat the rule </a:t>
            </a:r>
            <a:r>
              <a:rPr lang="en-US" sz="2000" b="1" i="1" u="sng" kern="1400" dirty="0">
                <a:solidFill>
                  <a:srgbClr val="000000"/>
                </a:solidFill>
                <a:latin typeface="Times New Roman" panose="02020603050405020304" pitchFamily="18" charset="0"/>
              </a:rPr>
              <a:t>several</a:t>
            </a:r>
            <a:r>
              <a:rPr lang="en-US" sz="2000" b="1" i="1" kern="1400" dirty="0">
                <a:solidFill>
                  <a:srgbClr val="000000"/>
                </a:solidFill>
                <a:latin typeface="Times New Roman" panose="02020603050405020304" pitchFamily="18" charset="0"/>
              </a:rPr>
              <a:t> times while holding up Charlie Check-First.</a:t>
            </a:r>
            <a:endParaRPr lang="en-US" sz="2000" b="1" kern="1400" dirty="0">
              <a:solidFill>
                <a:srgbClr val="000000"/>
              </a:solidFill>
              <a:latin typeface="Times New Roman" panose="02020603050405020304" pitchFamily="18" charset="0"/>
            </a:endParaRPr>
          </a:p>
          <a:p>
            <a:r>
              <a:rPr lang="en-US" sz="2000" i="1" kern="1400" dirty="0">
                <a:solidFill>
                  <a:srgbClr val="000000"/>
                </a:solidFill>
                <a:latin typeface="Times New Roman" panose="02020603050405020304" pitchFamily="18" charset="0"/>
              </a:rPr>
              <a:t> 	</a:t>
            </a:r>
            <a:r>
              <a:rPr lang="en-US" sz="2000" b="1" kern="1400" dirty="0">
                <a:solidFill>
                  <a:srgbClr val="FF0000"/>
                </a:solidFill>
                <a:latin typeface="Times New Roman" panose="02020603050405020304" pitchFamily="18" charset="0"/>
              </a:rPr>
              <a:t>“Check First before you go </a:t>
            </a:r>
            <a:r>
              <a:rPr lang="en-US" sz="2000" b="1" u="sng" kern="1400" dirty="0">
                <a:solidFill>
                  <a:srgbClr val="FF0000"/>
                </a:solidFill>
                <a:latin typeface="Times New Roman" panose="02020603050405020304" pitchFamily="18" charset="0"/>
              </a:rPr>
              <a:t>any</a:t>
            </a:r>
            <a:r>
              <a:rPr lang="en-US" sz="2000" b="1" kern="1400" dirty="0">
                <a:solidFill>
                  <a:srgbClr val="FF0000"/>
                </a:solidFill>
                <a:latin typeface="Times New Roman" panose="02020603050405020304" pitchFamily="18" charset="0"/>
              </a:rPr>
              <a:t>where with </a:t>
            </a:r>
            <a:r>
              <a:rPr lang="en-US" sz="2000" b="1" u="sng" kern="1400" dirty="0">
                <a:solidFill>
                  <a:srgbClr val="FF0000"/>
                </a:solidFill>
                <a:latin typeface="Times New Roman" panose="02020603050405020304" pitchFamily="18" charset="0"/>
              </a:rPr>
              <a:t>any</a:t>
            </a:r>
            <a:r>
              <a:rPr lang="en-US" sz="2000" b="1" kern="1400" dirty="0">
                <a:solidFill>
                  <a:srgbClr val="FF0000"/>
                </a:solidFill>
                <a:latin typeface="Times New Roman" panose="02020603050405020304" pitchFamily="18" charset="0"/>
              </a:rPr>
              <a:t>one.”</a:t>
            </a:r>
            <a:endParaRPr lang="en-US" sz="2000" kern="1400" dirty="0">
              <a:solidFill>
                <a:srgbClr val="FF0000"/>
              </a:solidFill>
              <a:latin typeface="Times New Roman" panose="02020603050405020304" pitchFamily="18" charset="0"/>
            </a:endParaRPr>
          </a:p>
          <a:p>
            <a:r>
              <a:rPr lang="en-US" sz="2000" b="1" kern="1400" dirty="0">
                <a:solidFill>
                  <a:srgbClr val="000000"/>
                </a:solidFill>
                <a:latin typeface="Times New Roman" panose="02020603050405020304" pitchFamily="18" charset="0"/>
              </a:rPr>
              <a:t> </a:t>
            </a:r>
            <a:endParaRPr lang="en-US" sz="2000" kern="1400" dirty="0">
              <a:solidFill>
                <a:srgbClr val="000000"/>
              </a:solidFill>
              <a:latin typeface="Times New Roman" panose="02020603050405020304" pitchFamily="18" charset="0"/>
            </a:endParaRPr>
          </a:p>
          <a:p>
            <a:pPr marL="342900" indent="-342900">
              <a:buFont typeface="Arial" panose="020B0604020202020204" pitchFamily="34" charset="0"/>
              <a:buChar char="•"/>
            </a:pPr>
            <a:r>
              <a:rPr lang="en-US" sz="2000" b="1" i="1" kern="1400" dirty="0">
                <a:solidFill>
                  <a:srgbClr val="000000"/>
                </a:solidFill>
                <a:latin typeface="Times New Roman" panose="02020603050405020304" pitchFamily="18" charset="0"/>
              </a:rPr>
              <a:t>Repeat the second part of the rule </a:t>
            </a:r>
            <a:r>
              <a:rPr lang="en-US" sz="2000" b="1" i="1" u="sng" kern="1400" dirty="0">
                <a:solidFill>
                  <a:srgbClr val="000000"/>
                </a:solidFill>
                <a:latin typeface="Times New Roman" panose="02020603050405020304" pitchFamily="18" charset="0"/>
              </a:rPr>
              <a:t>several</a:t>
            </a:r>
            <a:r>
              <a:rPr lang="en-US" sz="2000" b="1" i="1" kern="1400" dirty="0">
                <a:solidFill>
                  <a:srgbClr val="000000"/>
                </a:solidFill>
                <a:latin typeface="Times New Roman" panose="02020603050405020304" pitchFamily="18" charset="0"/>
              </a:rPr>
              <a:t> times while holding up Charlie Check-First.</a:t>
            </a:r>
            <a:endParaRPr lang="en-US" sz="2000" b="1" kern="1400" dirty="0">
              <a:solidFill>
                <a:srgbClr val="000000"/>
              </a:solidFill>
              <a:latin typeface="Times New Roman" panose="02020603050405020304" pitchFamily="18" charset="0"/>
            </a:endParaRPr>
          </a:p>
          <a:p>
            <a:r>
              <a:rPr lang="en-US" sz="2000" b="1" kern="1400" dirty="0">
                <a:solidFill>
                  <a:srgbClr val="000000"/>
                </a:solidFill>
                <a:latin typeface="Times New Roman" panose="02020603050405020304" pitchFamily="18" charset="0"/>
              </a:rPr>
              <a:t>	</a:t>
            </a:r>
            <a:r>
              <a:rPr lang="en-US" sz="2000" b="1" kern="1400" dirty="0">
                <a:solidFill>
                  <a:srgbClr val="FF0000"/>
                </a:solidFill>
                <a:latin typeface="Times New Roman" panose="02020603050405020304" pitchFamily="18" charset="0"/>
              </a:rPr>
              <a:t>“If you cannot check, the answer is NO!”</a:t>
            </a:r>
          </a:p>
          <a:p>
            <a:endParaRPr lang="en-US" sz="2000" b="1" kern="1400" dirty="0">
              <a:solidFill>
                <a:srgbClr val="FF0000"/>
              </a:solidFill>
              <a:latin typeface="Times New Roman" panose="02020603050405020304" pitchFamily="18" charset="0"/>
            </a:endParaRPr>
          </a:p>
          <a:p>
            <a:pPr marL="342900" indent="-342900">
              <a:buFont typeface="Arial" panose="020B0604020202020204" pitchFamily="34" charset="0"/>
              <a:buChar char="•"/>
            </a:pPr>
            <a:r>
              <a:rPr lang="en-US" sz="2000" b="1" kern="1400" dirty="0">
                <a:latin typeface="Times New Roman" panose="02020603050405020304" pitchFamily="18" charset="0"/>
              </a:rPr>
              <a:t>Use the Safety Kids Songs to reinforce the safety kids rules.</a:t>
            </a:r>
          </a:p>
          <a:p>
            <a:endParaRPr lang="en-US" sz="2000" b="1" kern="1400" dirty="0">
              <a:latin typeface="Times New Roman" panose="02020603050405020304" pitchFamily="18" charset="0"/>
            </a:endParaRPr>
          </a:p>
          <a:p>
            <a:pPr marL="342900" indent="-342900">
              <a:buFont typeface="Arial" panose="020B0604020202020204" pitchFamily="34" charset="0"/>
              <a:buChar char="•"/>
            </a:pPr>
            <a:r>
              <a:rPr lang="en-US" sz="2000" b="1" kern="1400" dirty="0">
                <a:latin typeface="Times New Roman" panose="02020603050405020304" pitchFamily="18" charset="0"/>
              </a:rPr>
              <a:t>Use any of the follow-up material to reinforce the lessons and skills taught.</a:t>
            </a:r>
            <a:endParaRPr lang="en-US" sz="2000" kern="1400" dirty="0">
              <a:latin typeface="Times New Roman" panose="02020603050405020304" pitchFamily="18" charset="0"/>
            </a:endParaRPr>
          </a:p>
          <a:p>
            <a:r>
              <a:rPr lang="en-US" sz="1100" kern="1400" dirty="0">
                <a:solidFill>
                  <a:srgbClr val="000000"/>
                </a:solidFill>
                <a:latin typeface="Times New Roman" panose="02020603050405020304" pitchFamily="18" charset="0"/>
              </a:rPr>
              <a:t> </a:t>
            </a:r>
            <a:endParaRPr lang="en-US" sz="1100" kern="1400" dirty="0">
              <a:ln>
                <a:noFill/>
              </a:ln>
              <a:solidFill>
                <a:srgbClr val="000000"/>
              </a:solidFill>
              <a:effectLst/>
              <a:latin typeface="Times New Roman" panose="02020603050405020304" pitchFamily="18"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2825" t="25555" r="32825" b="27778"/>
          <a:stretch/>
        </p:blipFill>
        <p:spPr>
          <a:xfrm>
            <a:off x="10890849" y="464676"/>
            <a:ext cx="914400" cy="96012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9357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a:solidFill>
                  <a:srgbClr val="0070C0"/>
                </a:solidFill>
              </a:rPr>
              <a:t>SAFETY PERSON/HOUSE LESSON</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2825" t="27778" r="32825" b="27778"/>
          <a:stretch/>
        </p:blipFill>
        <p:spPr>
          <a:xfrm>
            <a:off x="4229099" y="1905000"/>
            <a:ext cx="3048001" cy="3048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651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343" y="152400"/>
            <a:ext cx="9829800" cy="1082674"/>
          </a:xfrm>
        </p:spPr>
        <p:txBody>
          <a:bodyPr/>
          <a:lstStyle/>
          <a:p>
            <a:r>
              <a:rPr lang="en-US" b="1" dirty="0">
                <a:solidFill>
                  <a:srgbClr val="0070C0"/>
                </a:solidFill>
              </a:rPr>
              <a:t>SAFETY PERSON/HOUSE </a:t>
            </a:r>
            <a:br>
              <a:rPr lang="en-US" b="1" dirty="0">
                <a:solidFill>
                  <a:srgbClr val="0070C0"/>
                </a:solidFill>
              </a:rPr>
            </a:br>
            <a:r>
              <a:rPr lang="en-US" b="1" dirty="0">
                <a:solidFill>
                  <a:srgbClr val="0070C0"/>
                </a:solidFill>
              </a:rPr>
              <a:t>TEACHING PROCEDURE [</a:t>
            </a:r>
            <a:r>
              <a:rPr lang="en-US" b="1" dirty="0">
                <a:solidFill>
                  <a:srgbClr val="C00000"/>
                </a:solidFill>
              </a:rPr>
              <a:t>1</a:t>
            </a:r>
            <a:r>
              <a:rPr lang="en-US" b="1" baseline="30000" dirty="0">
                <a:solidFill>
                  <a:srgbClr val="C00000"/>
                </a:solidFill>
              </a:rPr>
              <a:t>ST</a:t>
            </a:r>
            <a:r>
              <a:rPr lang="en-US" b="1" dirty="0">
                <a:solidFill>
                  <a:srgbClr val="C00000"/>
                </a:solidFill>
              </a:rPr>
              <a:t> GRADE AND UP</a:t>
            </a:r>
            <a:r>
              <a:rPr lang="en-US" b="1" dirty="0">
                <a:solidFill>
                  <a:srgbClr val="0070C0"/>
                </a:solidFill>
              </a:rPr>
              <a:t>]</a:t>
            </a:r>
          </a:p>
        </p:txBody>
      </p:sp>
      <p:sp>
        <p:nvSpPr>
          <p:cNvPr id="3" name="Content Placeholder 2"/>
          <p:cNvSpPr>
            <a:spLocks noGrp="1"/>
          </p:cNvSpPr>
          <p:nvPr>
            <p:ph sz="half" idx="1"/>
          </p:nvPr>
        </p:nvSpPr>
        <p:spPr>
          <a:xfrm>
            <a:off x="457200" y="1524000"/>
            <a:ext cx="4953000" cy="3810000"/>
          </a:xfrm>
        </p:spPr>
        <p:txBody>
          <a:bodyPr>
            <a:normAutofit/>
          </a:bodyPr>
          <a:lstStyle/>
          <a:p>
            <a:pPr marL="0" indent="0">
              <a:spcBef>
                <a:spcPts val="600"/>
              </a:spcBef>
              <a:buNone/>
            </a:pPr>
            <a:r>
              <a:rPr lang="en-US" sz="2200" b="1" dirty="0">
                <a:solidFill>
                  <a:srgbClr val="FF0000"/>
                </a:solidFill>
              </a:rPr>
              <a:t>Materials Needed for Lessons</a:t>
            </a:r>
            <a:endParaRPr lang="en-US" sz="2200" b="1" u="sng" dirty="0">
              <a:solidFill>
                <a:srgbClr val="FF0000"/>
              </a:solidFill>
            </a:endParaRPr>
          </a:p>
          <a:p>
            <a:pPr>
              <a:spcBef>
                <a:spcPts val="600"/>
              </a:spcBef>
            </a:pPr>
            <a:r>
              <a:rPr lang="en-US" dirty="0"/>
              <a:t>Charlie Check-First doll or poster</a:t>
            </a:r>
          </a:p>
          <a:p>
            <a:pPr>
              <a:spcBef>
                <a:spcPts val="600"/>
              </a:spcBef>
            </a:pPr>
            <a:r>
              <a:rPr lang="en-US" i="1" dirty="0"/>
              <a:t>Toys</a:t>
            </a:r>
            <a:r>
              <a:rPr lang="en-US" dirty="0"/>
              <a:t> poster </a:t>
            </a:r>
          </a:p>
          <a:p>
            <a:pPr>
              <a:spcBef>
                <a:spcPts val="600"/>
              </a:spcBef>
            </a:pPr>
            <a:r>
              <a:rPr lang="en-US" b="1" dirty="0">
                <a:solidFill>
                  <a:srgbClr val="00B0F0"/>
                </a:solidFill>
              </a:rPr>
              <a:t>Bubbles poster </a:t>
            </a:r>
          </a:p>
          <a:p>
            <a:pPr>
              <a:spcBef>
                <a:spcPts val="600"/>
              </a:spcBef>
            </a:pPr>
            <a:r>
              <a:rPr lang="en-US" b="1" dirty="0">
                <a:solidFill>
                  <a:srgbClr val="00B0F0"/>
                </a:solidFill>
              </a:rPr>
              <a:t>Safety Person / Safety House safety bubble card </a:t>
            </a:r>
          </a:p>
          <a:p>
            <a:pPr>
              <a:spcBef>
                <a:spcPts val="600"/>
              </a:spcBef>
            </a:pPr>
            <a:r>
              <a:rPr lang="en-US" i="1" dirty="0"/>
              <a:t>Safety Kids Songs</a:t>
            </a:r>
            <a:r>
              <a:rPr lang="en-US" dirty="0"/>
              <a:t> (optional)</a:t>
            </a:r>
          </a:p>
          <a:p>
            <a:pPr>
              <a:spcBef>
                <a:spcPts val="600"/>
              </a:spcBef>
            </a:pPr>
            <a:r>
              <a:rPr lang="en-US" dirty="0"/>
              <a:t>Letter to the Parents/Guardian (Appendix)</a:t>
            </a:r>
          </a:p>
          <a:p>
            <a:r>
              <a:rPr lang="en-US" b="1" dirty="0">
                <a:solidFill>
                  <a:srgbClr val="00B0F0"/>
                </a:solidFill>
              </a:rPr>
              <a:t>Safety Person Letter (Appendix)</a:t>
            </a:r>
            <a:endParaRPr lang="en-US" dirty="0"/>
          </a:p>
          <a:p>
            <a:pPr>
              <a:spcBef>
                <a:spcPts val="600"/>
              </a:spcBef>
            </a:pPr>
            <a:endParaRPr lang="en-US" dirty="0"/>
          </a:p>
          <a:p>
            <a:pPr>
              <a:spcBef>
                <a:spcPts val="600"/>
              </a:spcBef>
            </a:pPr>
            <a:endParaRPr lang="en-US" dirty="0"/>
          </a:p>
          <a:p>
            <a:endParaRPr lang="en-US" dirty="0"/>
          </a:p>
          <a:p>
            <a:endParaRPr lang="en-US" dirty="0"/>
          </a:p>
        </p:txBody>
      </p:sp>
      <p:sp>
        <p:nvSpPr>
          <p:cNvPr id="4" name="Content Placeholder 3"/>
          <p:cNvSpPr>
            <a:spLocks noGrp="1"/>
          </p:cNvSpPr>
          <p:nvPr>
            <p:ph sz="half" idx="2"/>
          </p:nvPr>
        </p:nvSpPr>
        <p:spPr>
          <a:xfrm>
            <a:off x="5753100" y="1676400"/>
            <a:ext cx="5829300" cy="3474720"/>
          </a:xfrm>
        </p:spPr>
        <p:txBody>
          <a:bodyPr>
            <a:normAutofit/>
          </a:bodyPr>
          <a:lstStyle/>
          <a:p>
            <a:pPr marL="0" indent="0">
              <a:buNone/>
            </a:pPr>
            <a:r>
              <a:rPr lang="en-US" sz="2200" b="1" dirty="0">
                <a:solidFill>
                  <a:srgbClr val="FF0000"/>
                </a:solidFill>
              </a:rPr>
              <a:t>Objectives for Students</a:t>
            </a:r>
            <a:endParaRPr lang="en-US" dirty="0"/>
          </a:p>
          <a:p>
            <a:pPr>
              <a:spcBef>
                <a:spcPts val="600"/>
              </a:spcBef>
            </a:pPr>
            <a:r>
              <a:rPr lang="en-US" dirty="0"/>
              <a:t>Realize that most people are good, kind, and helpful.</a:t>
            </a:r>
          </a:p>
          <a:p>
            <a:pPr>
              <a:spcBef>
                <a:spcPts val="600"/>
              </a:spcBef>
            </a:pPr>
            <a:r>
              <a:rPr lang="en-US" dirty="0"/>
              <a:t>Explain how the Safety Person procedure works.</a:t>
            </a:r>
          </a:p>
          <a:p>
            <a:pPr>
              <a:spcBef>
                <a:spcPts val="600"/>
              </a:spcBef>
            </a:pPr>
            <a:r>
              <a:rPr lang="en-US" dirty="0"/>
              <a:t>Establish a Safety House and a Safety Person with their mom and dad.</a:t>
            </a:r>
          </a:p>
          <a:p>
            <a:pPr>
              <a:spcBef>
                <a:spcPts val="600"/>
              </a:spcBef>
            </a:pPr>
            <a:r>
              <a:rPr lang="en-US" dirty="0"/>
              <a:t>Recognize that a Safety Person is the only exception to Charlie Check-First’s rule.</a:t>
            </a:r>
          </a:p>
          <a:p>
            <a:pPr>
              <a:spcBef>
                <a:spcPts val="600"/>
              </a:spcBef>
            </a:pP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2825" t="27778" r="32825" b="27778"/>
          <a:stretch/>
        </p:blipFill>
        <p:spPr>
          <a:xfrm>
            <a:off x="10668000" y="457200"/>
            <a:ext cx="914400" cy="9144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8199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SAFETY PERSON/HOUSE </a:t>
            </a:r>
            <a:br>
              <a:rPr lang="en-US" b="1" dirty="0">
                <a:solidFill>
                  <a:srgbClr val="0070C0"/>
                </a:solidFill>
              </a:rPr>
            </a:br>
            <a:r>
              <a:rPr lang="en-US" b="1" dirty="0">
                <a:solidFill>
                  <a:srgbClr val="0070C0"/>
                </a:solidFill>
              </a:rPr>
              <a:t>INSTRUCTION</a:t>
            </a:r>
          </a:p>
        </p:txBody>
      </p:sp>
      <p:sp>
        <p:nvSpPr>
          <p:cNvPr id="3" name="Text Placeholder 2"/>
          <p:cNvSpPr>
            <a:spLocks noGrp="1"/>
          </p:cNvSpPr>
          <p:nvPr>
            <p:ph type="body" idx="1"/>
          </p:nvPr>
        </p:nvSpPr>
        <p:spPr>
          <a:xfrm>
            <a:off x="838200" y="1828799"/>
            <a:ext cx="5074920" cy="795867"/>
          </a:xfrm>
        </p:spPr>
        <p:txBody>
          <a:bodyPr/>
          <a:lstStyle/>
          <a:p>
            <a:r>
              <a:rPr lang="en-US" b="1" dirty="0"/>
              <a:t>SAFETY HOUSE</a:t>
            </a:r>
          </a:p>
        </p:txBody>
      </p:sp>
      <p:sp>
        <p:nvSpPr>
          <p:cNvPr id="4" name="Content Placeholder 3"/>
          <p:cNvSpPr>
            <a:spLocks noGrp="1"/>
          </p:cNvSpPr>
          <p:nvPr>
            <p:ph sz="half" idx="2"/>
          </p:nvPr>
        </p:nvSpPr>
        <p:spPr>
          <a:xfrm>
            <a:off x="838200" y="2624666"/>
            <a:ext cx="5074920" cy="2675467"/>
          </a:xfrm>
        </p:spPr>
        <p:txBody>
          <a:bodyPr/>
          <a:lstStyle/>
          <a:p>
            <a:r>
              <a:rPr lang="en-US" dirty="0"/>
              <a:t>A place for you to go when you need help is called a Safety House. </a:t>
            </a:r>
          </a:p>
          <a:p>
            <a:r>
              <a:rPr lang="en-US" dirty="0"/>
              <a:t>The person who lives in the Safety House is someone your parents trust, and you can go to them for help. </a:t>
            </a:r>
          </a:p>
          <a:p>
            <a:r>
              <a:rPr lang="en-US" dirty="0"/>
              <a:t>Your parent picks the Safety House.  </a:t>
            </a:r>
          </a:p>
          <a:p>
            <a:endParaRPr lang="en-US" dirty="0"/>
          </a:p>
        </p:txBody>
      </p:sp>
      <p:sp>
        <p:nvSpPr>
          <p:cNvPr id="5" name="Text Placeholder 4"/>
          <p:cNvSpPr>
            <a:spLocks noGrp="1"/>
          </p:cNvSpPr>
          <p:nvPr>
            <p:ph type="body" sz="quarter" idx="3"/>
          </p:nvPr>
        </p:nvSpPr>
        <p:spPr/>
        <p:txBody>
          <a:bodyPr/>
          <a:lstStyle/>
          <a:p>
            <a:r>
              <a:rPr lang="en-US" b="1" dirty="0"/>
              <a:t>SAFETY PERSON</a:t>
            </a:r>
          </a:p>
        </p:txBody>
      </p:sp>
      <p:sp>
        <p:nvSpPr>
          <p:cNvPr id="6" name="Content Placeholder 5"/>
          <p:cNvSpPr>
            <a:spLocks noGrp="1"/>
          </p:cNvSpPr>
          <p:nvPr>
            <p:ph sz="quarter" idx="4"/>
          </p:nvPr>
        </p:nvSpPr>
        <p:spPr>
          <a:xfrm>
            <a:off x="6278880" y="2624666"/>
            <a:ext cx="4617720" cy="2675467"/>
          </a:xfrm>
        </p:spPr>
        <p:txBody>
          <a:bodyPr>
            <a:normAutofit lnSpcReduction="10000"/>
          </a:bodyPr>
          <a:lstStyle/>
          <a:p>
            <a:r>
              <a:rPr lang="en-US" dirty="0"/>
              <a:t>The safety person is someone your parents trust and you can go to them for help. </a:t>
            </a:r>
          </a:p>
          <a:p>
            <a:r>
              <a:rPr lang="en-US" dirty="0"/>
              <a:t>You can take rides from this person, go in this person’s house, or ask them for help.</a:t>
            </a:r>
          </a:p>
          <a:p>
            <a:r>
              <a:rPr lang="en-US" dirty="0"/>
              <a:t>Code word used only for children older than 3rd grade.</a:t>
            </a:r>
          </a:p>
          <a:p>
            <a:endParaRPr lang="en-US"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32825" t="27778" r="32825" b="27778"/>
          <a:stretch/>
        </p:blipFill>
        <p:spPr>
          <a:xfrm>
            <a:off x="10668000" y="457200"/>
            <a:ext cx="914400" cy="9144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3922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SAFETY PERSON/HOUSE CLOSURE</a:t>
            </a:r>
          </a:p>
        </p:txBody>
      </p:sp>
      <p:sp>
        <p:nvSpPr>
          <p:cNvPr id="3" name="Rectangle 2"/>
          <p:cNvSpPr/>
          <p:nvPr/>
        </p:nvSpPr>
        <p:spPr>
          <a:xfrm>
            <a:off x="685800" y="1600200"/>
            <a:ext cx="11125200" cy="3647152"/>
          </a:xfrm>
          <a:prstGeom prst="rect">
            <a:avLst/>
          </a:prstGeom>
        </p:spPr>
        <p:txBody>
          <a:bodyPr wrap="square">
            <a:spAutoFit/>
          </a:bodyPr>
          <a:lstStyle/>
          <a:p>
            <a:pPr marL="342900" indent="-342900">
              <a:buFont typeface="Arial" panose="020B0604020202020204" pitchFamily="34" charset="0"/>
              <a:buChar char="•"/>
            </a:pPr>
            <a:r>
              <a:rPr lang="en-US" sz="2000" b="1" kern="1400" dirty="0">
                <a:latin typeface="Times New Roman" panose="02020603050405020304" pitchFamily="18" charset="0"/>
              </a:rPr>
              <a:t>Remember, a Safety Person is the only exception you are allowed to make to Charlie’s rule of checking first before you go with anyone.</a:t>
            </a:r>
          </a:p>
          <a:p>
            <a:endParaRPr lang="en-US" sz="2000" b="1" kern="1400" dirty="0">
              <a:latin typeface="Times New Roman" panose="02020603050405020304" pitchFamily="18" charset="0"/>
            </a:endParaRPr>
          </a:p>
          <a:p>
            <a:pPr marL="342900" indent="-342900">
              <a:buFont typeface="Arial" panose="020B0604020202020204" pitchFamily="34" charset="0"/>
              <a:buChar char="•"/>
            </a:pPr>
            <a:r>
              <a:rPr lang="en-US" sz="2000" b="1" kern="1400" dirty="0">
                <a:latin typeface="Times New Roman" panose="02020603050405020304" pitchFamily="18" charset="0"/>
              </a:rPr>
              <a:t>A Safety Person and a Safety House are people and places that your parent chooses, not you.  They will decide who is safe.</a:t>
            </a:r>
          </a:p>
          <a:p>
            <a:endParaRPr lang="en-US" sz="2000" b="1" kern="1400" dirty="0">
              <a:latin typeface="Times New Roman" panose="02020603050405020304" pitchFamily="18" charset="0"/>
            </a:endParaRPr>
          </a:p>
          <a:p>
            <a:pPr marL="342900" indent="-342900">
              <a:buFont typeface="Arial" panose="020B0604020202020204" pitchFamily="34" charset="0"/>
              <a:buChar char="•"/>
            </a:pPr>
            <a:r>
              <a:rPr lang="en-US" sz="2000" b="1" kern="1400" dirty="0">
                <a:latin typeface="Times New Roman" panose="02020603050405020304" pitchFamily="18" charset="0"/>
              </a:rPr>
              <a:t>Be sure to make good decisions.  It is a smart decision to Check First!</a:t>
            </a:r>
          </a:p>
          <a:p>
            <a:endParaRPr lang="en-US" sz="2000" b="1" kern="1400" dirty="0">
              <a:latin typeface="Times New Roman" panose="02020603050405020304" pitchFamily="18" charset="0"/>
            </a:endParaRPr>
          </a:p>
          <a:p>
            <a:pPr marL="342900" indent="-342900">
              <a:buFont typeface="Arial" panose="020B0604020202020204" pitchFamily="34" charset="0"/>
              <a:buChar char="•"/>
            </a:pPr>
            <a:r>
              <a:rPr lang="en-US" sz="2000" b="1" kern="1400" dirty="0">
                <a:latin typeface="Times New Roman" panose="02020603050405020304" pitchFamily="18" charset="0"/>
              </a:rPr>
              <a:t>Use the Safety Kids Songs to reinforce the safety kids rules.</a:t>
            </a:r>
          </a:p>
          <a:p>
            <a:endParaRPr lang="en-US" sz="2000" b="1" kern="1400" dirty="0">
              <a:latin typeface="Times New Roman" panose="02020603050405020304" pitchFamily="18" charset="0"/>
            </a:endParaRPr>
          </a:p>
          <a:p>
            <a:pPr marL="342900" indent="-342900">
              <a:buFont typeface="Arial" panose="020B0604020202020204" pitchFamily="34" charset="0"/>
              <a:buChar char="•"/>
            </a:pPr>
            <a:r>
              <a:rPr lang="en-US" sz="2000" b="1" kern="1400" dirty="0">
                <a:latin typeface="Times New Roman" panose="02020603050405020304" pitchFamily="18" charset="0"/>
              </a:rPr>
              <a:t>Use any of the follow-up material to reinforce the lessons and skills taught.</a:t>
            </a:r>
            <a:endParaRPr lang="en-US" sz="2000" kern="1400" dirty="0">
              <a:latin typeface="Times New Roman" panose="02020603050405020304" pitchFamily="18" charset="0"/>
            </a:endParaRPr>
          </a:p>
          <a:p>
            <a:r>
              <a:rPr lang="en-US" sz="1100" kern="1400" dirty="0">
                <a:solidFill>
                  <a:srgbClr val="000000"/>
                </a:solidFill>
                <a:latin typeface="Times New Roman" panose="02020603050405020304" pitchFamily="18" charset="0"/>
              </a:rPr>
              <a:t> </a:t>
            </a:r>
            <a:endParaRPr lang="en-US" sz="1100" kern="1400" dirty="0">
              <a:ln>
                <a:noFill/>
              </a:ln>
              <a:solidFill>
                <a:srgbClr val="000000"/>
              </a:solidFill>
              <a:effectLst/>
              <a:latin typeface="Times New Roman" panose="02020603050405020304" pitchFamily="18"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2825" t="27778" r="32825" b="27778"/>
          <a:stretch/>
        </p:blipFill>
        <p:spPr>
          <a:xfrm>
            <a:off x="10668000" y="457200"/>
            <a:ext cx="914400" cy="9144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5415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a:solidFill>
                  <a:srgbClr val="0070C0"/>
                </a:solidFill>
              </a:rPr>
              <a:t>BUDDY SYSTEM LESSON</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2825" t="27778" r="32825" b="27778"/>
          <a:stretch/>
        </p:blipFill>
        <p:spPr>
          <a:xfrm>
            <a:off x="4229100" y="1905000"/>
            <a:ext cx="3048000" cy="3048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58487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343" y="152400"/>
            <a:ext cx="9829800" cy="1082674"/>
          </a:xfrm>
        </p:spPr>
        <p:txBody>
          <a:bodyPr/>
          <a:lstStyle/>
          <a:p>
            <a:r>
              <a:rPr lang="en-US" b="1" dirty="0">
                <a:solidFill>
                  <a:srgbClr val="0070C0"/>
                </a:solidFill>
              </a:rPr>
              <a:t>BUDDY SYSTEM TEACHING PROCEDURE</a:t>
            </a:r>
          </a:p>
        </p:txBody>
      </p:sp>
      <p:sp>
        <p:nvSpPr>
          <p:cNvPr id="3" name="Content Placeholder 2"/>
          <p:cNvSpPr>
            <a:spLocks noGrp="1"/>
          </p:cNvSpPr>
          <p:nvPr>
            <p:ph sz="half" idx="1"/>
          </p:nvPr>
        </p:nvSpPr>
        <p:spPr>
          <a:xfrm>
            <a:off x="533400" y="1670649"/>
            <a:ext cx="4953000" cy="3474720"/>
          </a:xfrm>
        </p:spPr>
        <p:txBody>
          <a:bodyPr>
            <a:normAutofit fontScale="92500" lnSpcReduction="10000"/>
          </a:bodyPr>
          <a:lstStyle/>
          <a:p>
            <a:pPr marL="0" indent="0">
              <a:spcBef>
                <a:spcPts val="600"/>
              </a:spcBef>
              <a:buNone/>
            </a:pPr>
            <a:r>
              <a:rPr lang="en-US" sz="2200" b="1" dirty="0">
                <a:solidFill>
                  <a:srgbClr val="FF0000"/>
                </a:solidFill>
              </a:rPr>
              <a:t>Materials Needed for Lessons</a:t>
            </a:r>
            <a:endParaRPr lang="en-US" sz="2200" b="1" u="sng" dirty="0">
              <a:solidFill>
                <a:srgbClr val="FF0000"/>
              </a:solidFill>
            </a:endParaRPr>
          </a:p>
          <a:p>
            <a:pPr>
              <a:spcBef>
                <a:spcPts val="600"/>
              </a:spcBef>
            </a:pPr>
            <a:r>
              <a:rPr lang="en-US" dirty="0"/>
              <a:t>Charlie Check-First doll or poster</a:t>
            </a:r>
          </a:p>
          <a:p>
            <a:pPr>
              <a:spcBef>
                <a:spcPts val="600"/>
              </a:spcBef>
            </a:pPr>
            <a:r>
              <a:rPr lang="en-US" i="1" dirty="0"/>
              <a:t>Toys</a:t>
            </a:r>
            <a:r>
              <a:rPr lang="en-US" dirty="0"/>
              <a:t> poster </a:t>
            </a:r>
          </a:p>
          <a:p>
            <a:pPr>
              <a:spcBef>
                <a:spcPts val="600"/>
              </a:spcBef>
            </a:pPr>
            <a:r>
              <a:rPr lang="en-US" dirty="0"/>
              <a:t>A decorated box or bag to be your Safety Toy Box</a:t>
            </a:r>
          </a:p>
          <a:p>
            <a:pPr>
              <a:spcBef>
                <a:spcPts val="600"/>
              </a:spcBef>
            </a:pPr>
            <a:r>
              <a:rPr lang="en-US" dirty="0"/>
              <a:t>Assorted objects to put in Toy Box (some that represent the items on the poster [lesson topics] and some that do not)</a:t>
            </a:r>
          </a:p>
          <a:p>
            <a:pPr>
              <a:spcBef>
                <a:spcPts val="600"/>
              </a:spcBef>
            </a:pPr>
            <a:r>
              <a:rPr lang="en-US" b="1" dirty="0">
                <a:solidFill>
                  <a:srgbClr val="00B0F0"/>
                </a:solidFill>
              </a:rPr>
              <a:t>Buddy Bears (or 2 stuffed animals or dolls)</a:t>
            </a:r>
          </a:p>
          <a:p>
            <a:pPr>
              <a:spcBef>
                <a:spcPts val="600"/>
              </a:spcBef>
            </a:pPr>
            <a:r>
              <a:rPr lang="en-US" i="1" dirty="0"/>
              <a:t>Safety Kids Songs</a:t>
            </a:r>
            <a:r>
              <a:rPr lang="en-US" dirty="0"/>
              <a:t> (optional)</a:t>
            </a:r>
          </a:p>
          <a:p>
            <a:pPr>
              <a:spcBef>
                <a:spcPts val="600"/>
              </a:spcBef>
            </a:pPr>
            <a:r>
              <a:rPr lang="en-US" dirty="0"/>
              <a:t>Letter to the Parents/Guardian (Appendix)</a:t>
            </a:r>
          </a:p>
          <a:p>
            <a:endParaRPr lang="en-US" dirty="0"/>
          </a:p>
          <a:p>
            <a:endParaRPr lang="en-US" dirty="0"/>
          </a:p>
        </p:txBody>
      </p:sp>
      <p:sp>
        <p:nvSpPr>
          <p:cNvPr id="4" name="Content Placeholder 3"/>
          <p:cNvSpPr>
            <a:spLocks noGrp="1"/>
          </p:cNvSpPr>
          <p:nvPr>
            <p:ph sz="half" idx="2"/>
          </p:nvPr>
        </p:nvSpPr>
        <p:spPr>
          <a:xfrm>
            <a:off x="5753100" y="1676400"/>
            <a:ext cx="5829300" cy="3474720"/>
          </a:xfrm>
        </p:spPr>
        <p:txBody>
          <a:bodyPr>
            <a:normAutofit fontScale="92500" lnSpcReduction="10000"/>
          </a:bodyPr>
          <a:lstStyle/>
          <a:p>
            <a:pPr marL="0" indent="0">
              <a:buNone/>
            </a:pPr>
            <a:r>
              <a:rPr lang="en-US" sz="2200" b="1" dirty="0">
                <a:solidFill>
                  <a:srgbClr val="FF0000"/>
                </a:solidFill>
              </a:rPr>
              <a:t>Objectives for Students</a:t>
            </a:r>
            <a:endParaRPr lang="en-US" sz="2200" dirty="0">
              <a:solidFill>
                <a:srgbClr val="FF0000"/>
              </a:solidFill>
            </a:endParaRPr>
          </a:p>
          <a:p>
            <a:pPr>
              <a:spcBef>
                <a:spcPts val="600"/>
              </a:spcBef>
            </a:pPr>
            <a:r>
              <a:rPr lang="en-US" dirty="0"/>
              <a:t>State that a buddy is a friend or someone who is with you.  </a:t>
            </a:r>
          </a:p>
          <a:p>
            <a:pPr>
              <a:spcBef>
                <a:spcPts val="600"/>
              </a:spcBef>
            </a:pPr>
            <a:r>
              <a:rPr lang="en-US" dirty="0"/>
              <a:t>Name two times and places to have a buddy.</a:t>
            </a:r>
          </a:p>
          <a:p>
            <a:pPr>
              <a:spcBef>
                <a:spcPts val="600"/>
              </a:spcBef>
            </a:pPr>
            <a:r>
              <a:rPr lang="en-US" dirty="0"/>
              <a:t>Participate in the “Freeze and Yell” technique.</a:t>
            </a:r>
          </a:p>
          <a:p>
            <a:pPr>
              <a:spcBef>
                <a:spcPts val="600"/>
              </a:spcBef>
            </a:pPr>
            <a:r>
              <a:rPr lang="en-US" dirty="0"/>
              <a:t>Practice saying parents’ or guardians’ first and last names.</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2825" t="27778" r="32825" b="27778"/>
          <a:stretch/>
        </p:blipFill>
        <p:spPr>
          <a:xfrm>
            <a:off x="10896600" y="358803"/>
            <a:ext cx="914400" cy="9144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3730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BUDDY SYSTEM INSTRUCTION</a:t>
            </a:r>
          </a:p>
        </p:txBody>
      </p:sp>
      <p:sp>
        <p:nvSpPr>
          <p:cNvPr id="3" name="Text Placeholder 2"/>
          <p:cNvSpPr>
            <a:spLocks noGrp="1"/>
          </p:cNvSpPr>
          <p:nvPr>
            <p:ph type="body" idx="1"/>
          </p:nvPr>
        </p:nvSpPr>
        <p:spPr>
          <a:xfrm>
            <a:off x="838200" y="1828799"/>
            <a:ext cx="5074920" cy="795867"/>
          </a:xfrm>
        </p:spPr>
        <p:txBody>
          <a:bodyPr/>
          <a:lstStyle/>
          <a:p>
            <a:r>
              <a:rPr lang="en-US" b="1" dirty="0"/>
              <a:t>THE NEED FOR A BUDDY</a:t>
            </a:r>
          </a:p>
        </p:txBody>
      </p:sp>
      <p:sp>
        <p:nvSpPr>
          <p:cNvPr id="4" name="Content Placeholder 3"/>
          <p:cNvSpPr>
            <a:spLocks noGrp="1"/>
          </p:cNvSpPr>
          <p:nvPr>
            <p:ph sz="half" idx="2"/>
          </p:nvPr>
        </p:nvSpPr>
        <p:spPr>
          <a:xfrm>
            <a:off x="838200" y="2624666"/>
            <a:ext cx="5074920" cy="2675467"/>
          </a:xfrm>
        </p:spPr>
        <p:txBody>
          <a:bodyPr/>
          <a:lstStyle/>
          <a:p>
            <a:r>
              <a:rPr lang="en-US" dirty="0"/>
              <a:t>What is a buddy?</a:t>
            </a:r>
          </a:p>
          <a:p>
            <a:r>
              <a:rPr lang="en-US" dirty="0"/>
              <a:t>Who can be a buddy?</a:t>
            </a:r>
          </a:p>
          <a:p>
            <a:r>
              <a:rPr lang="en-US" dirty="0"/>
              <a:t>Having a buddy is safer.</a:t>
            </a:r>
          </a:p>
          <a:p>
            <a:r>
              <a:rPr lang="en-US" dirty="0"/>
              <a:t>When should you have a buddy?</a:t>
            </a:r>
          </a:p>
        </p:txBody>
      </p:sp>
      <p:sp>
        <p:nvSpPr>
          <p:cNvPr id="5" name="Text Placeholder 4"/>
          <p:cNvSpPr>
            <a:spLocks noGrp="1"/>
          </p:cNvSpPr>
          <p:nvPr>
            <p:ph type="body" sz="quarter" idx="3"/>
          </p:nvPr>
        </p:nvSpPr>
        <p:spPr/>
        <p:txBody>
          <a:bodyPr/>
          <a:lstStyle/>
          <a:p>
            <a:r>
              <a:rPr lang="en-US" b="1" dirty="0"/>
              <a:t>FREEZE AND YELL</a:t>
            </a:r>
          </a:p>
        </p:txBody>
      </p:sp>
      <p:sp>
        <p:nvSpPr>
          <p:cNvPr id="6" name="Content Placeholder 5"/>
          <p:cNvSpPr>
            <a:spLocks noGrp="1"/>
          </p:cNvSpPr>
          <p:nvPr>
            <p:ph sz="quarter" idx="4"/>
          </p:nvPr>
        </p:nvSpPr>
        <p:spPr>
          <a:xfrm>
            <a:off x="6278880" y="2624666"/>
            <a:ext cx="4617720" cy="2675467"/>
          </a:xfrm>
        </p:spPr>
        <p:txBody>
          <a:bodyPr/>
          <a:lstStyle/>
          <a:p>
            <a:r>
              <a:rPr lang="en-US" dirty="0"/>
              <a:t>What to do when you are separated from your buddy.</a:t>
            </a:r>
          </a:p>
          <a:p>
            <a:r>
              <a:rPr lang="en-US" dirty="0"/>
              <a:t>FREEZE </a:t>
            </a:r>
            <a:r>
              <a:rPr lang="en-US" dirty="0">
                <a:solidFill>
                  <a:srgbClr val="FF0000"/>
                </a:solidFill>
              </a:rPr>
              <a:t>“Put glue on your shoes!” </a:t>
            </a:r>
          </a:p>
          <a:p>
            <a:r>
              <a:rPr lang="en-US" dirty="0"/>
              <a:t>Learn the first and last name of their parent or guardian.</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2825" t="27778" r="32825" b="27778"/>
          <a:stretch/>
        </p:blipFill>
        <p:spPr>
          <a:xfrm>
            <a:off x="10896600" y="358803"/>
            <a:ext cx="914400" cy="9144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28762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BUDDY SYSTEM CLOSURE</a:t>
            </a:r>
          </a:p>
        </p:txBody>
      </p:sp>
      <p:sp>
        <p:nvSpPr>
          <p:cNvPr id="3" name="Rectangle 2"/>
          <p:cNvSpPr/>
          <p:nvPr/>
        </p:nvSpPr>
        <p:spPr>
          <a:xfrm>
            <a:off x="685800" y="1600200"/>
            <a:ext cx="11125200" cy="3031599"/>
          </a:xfrm>
          <a:prstGeom prst="rect">
            <a:avLst/>
          </a:prstGeom>
        </p:spPr>
        <p:txBody>
          <a:bodyPr wrap="square">
            <a:spAutoFit/>
          </a:bodyPr>
          <a:lstStyle/>
          <a:p>
            <a:pPr marL="342900" indent="-342900">
              <a:buFont typeface="Arial" panose="020B0604020202020204" pitchFamily="34" charset="0"/>
              <a:buChar char="•"/>
            </a:pPr>
            <a:endParaRPr lang="en-US" sz="2000" b="1" kern="1400" dirty="0">
              <a:latin typeface="Times New Roman" panose="02020603050405020304" pitchFamily="18" charset="0"/>
            </a:endParaRPr>
          </a:p>
          <a:p>
            <a:pPr marL="342900" indent="-342900">
              <a:buFont typeface="Arial" panose="020B0604020202020204" pitchFamily="34" charset="0"/>
              <a:buChar char="•"/>
            </a:pPr>
            <a:r>
              <a:rPr lang="en-US" sz="2000" b="1" kern="1400" dirty="0">
                <a:latin typeface="Times New Roman" panose="02020603050405020304" pitchFamily="18" charset="0"/>
              </a:rPr>
              <a:t>Before you walk around looking for someone, you need to remember Charlie Check-First’s rule:  </a:t>
            </a:r>
          </a:p>
          <a:p>
            <a:r>
              <a:rPr lang="en-US" sz="2000" b="1" kern="1400" dirty="0">
                <a:latin typeface="Times New Roman" panose="02020603050405020304" pitchFamily="18" charset="0"/>
              </a:rPr>
              <a:t>	</a:t>
            </a:r>
            <a:r>
              <a:rPr lang="en-US" sz="2000" b="1" kern="1400" dirty="0">
                <a:solidFill>
                  <a:srgbClr val="FF0000"/>
                </a:solidFill>
                <a:latin typeface="Times New Roman" panose="02020603050405020304" pitchFamily="18" charset="0"/>
              </a:rPr>
              <a:t>“Check First before you go anywhere with anyone.”</a:t>
            </a:r>
          </a:p>
          <a:p>
            <a:endParaRPr lang="en-US" sz="2000" b="1" kern="1400" dirty="0">
              <a:solidFill>
                <a:srgbClr val="FF0000"/>
              </a:solidFill>
              <a:latin typeface="Times New Roman" panose="02020603050405020304" pitchFamily="18" charset="0"/>
            </a:endParaRPr>
          </a:p>
          <a:p>
            <a:r>
              <a:rPr lang="en-US" sz="2000" b="1" kern="1400" dirty="0">
                <a:solidFill>
                  <a:srgbClr val="00B0F0"/>
                </a:solidFill>
                <a:latin typeface="Times New Roman" panose="02020603050405020304" pitchFamily="18" charset="0"/>
              </a:rPr>
              <a:t>	If you cannot check, </a:t>
            </a:r>
            <a:r>
              <a:rPr lang="en-US" sz="2000" b="1" kern="1400" dirty="0">
                <a:solidFill>
                  <a:srgbClr val="FF0000"/>
                </a:solidFill>
                <a:latin typeface="Times New Roman" panose="02020603050405020304" pitchFamily="18" charset="0"/>
              </a:rPr>
              <a:t>then you stay frozen in that spot.</a:t>
            </a:r>
            <a:r>
              <a:rPr lang="en-US" sz="2000" dirty="0">
                <a:solidFill>
                  <a:srgbClr val="FF0000"/>
                </a:solidFill>
              </a:rPr>
              <a:t> </a:t>
            </a:r>
            <a:r>
              <a:rPr lang="en-US" sz="2000" b="1" u="sng" dirty="0">
                <a:solidFill>
                  <a:srgbClr val="FF0000"/>
                </a:solidFill>
              </a:rPr>
              <a:t>“Put glue on your shoes!” </a:t>
            </a:r>
          </a:p>
          <a:p>
            <a:endParaRPr lang="en-US" sz="2000" b="1" kern="1400" dirty="0">
              <a:latin typeface="Times New Roman" panose="02020603050405020304" pitchFamily="18" charset="0"/>
            </a:endParaRPr>
          </a:p>
          <a:p>
            <a:pPr marL="342900" indent="-342900">
              <a:buFont typeface="Arial" panose="020B0604020202020204" pitchFamily="34" charset="0"/>
              <a:buChar char="•"/>
            </a:pPr>
            <a:r>
              <a:rPr lang="en-US" sz="2000" b="1" kern="1400" dirty="0">
                <a:latin typeface="Times New Roman" panose="02020603050405020304" pitchFamily="18" charset="0"/>
              </a:rPr>
              <a:t>Use the Safety Kids Songs to reinforce the safety kids rules.</a:t>
            </a:r>
          </a:p>
          <a:p>
            <a:endParaRPr lang="en-US" sz="2000" b="1" kern="1400" dirty="0">
              <a:latin typeface="Times New Roman" panose="02020603050405020304" pitchFamily="18" charset="0"/>
            </a:endParaRPr>
          </a:p>
          <a:p>
            <a:pPr marL="342900" indent="-342900">
              <a:buFont typeface="Arial" panose="020B0604020202020204" pitchFamily="34" charset="0"/>
              <a:buChar char="•"/>
            </a:pPr>
            <a:r>
              <a:rPr lang="en-US" sz="2000" b="1" kern="1400" dirty="0">
                <a:latin typeface="Times New Roman" panose="02020603050405020304" pitchFamily="18" charset="0"/>
              </a:rPr>
              <a:t>Use any of the follow-up material to reinforce the lessons and skills taught.</a:t>
            </a:r>
            <a:endParaRPr lang="en-US" sz="2000" kern="1400" dirty="0">
              <a:latin typeface="Times New Roman" panose="02020603050405020304" pitchFamily="18" charset="0"/>
            </a:endParaRPr>
          </a:p>
          <a:p>
            <a:r>
              <a:rPr lang="en-US" sz="1100" kern="1400" dirty="0">
                <a:solidFill>
                  <a:srgbClr val="000000"/>
                </a:solidFill>
                <a:latin typeface="Times New Roman" panose="02020603050405020304" pitchFamily="18" charset="0"/>
              </a:rPr>
              <a:t> </a:t>
            </a:r>
            <a:endParaRPr lang="en-US" sz="1100" kern="1400" dirty="0">
              <a:ln>
                <a:noFill/>
              </a:ln>
              <a:solidFill>
                <a:srgbClr val="000000"/>
              </a:solidFill>
              <a:effectLst/>
              <a:latin typeface="Times New Roman" panose="02020603050405020304" pitchFamily="18"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2825" t="27778" r="32825" b="27778"/>
          <a:stretch/>
        </p:blipFill>
        <p:spPr>
          <a:xfrm>
            <a:off x="10896600" y="358803"/>
            <a:ext cx="914400" cy="9144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55396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09E28-7F41-41D5-8ADC-DF78DF459ED9}"/>
              </a:ext>
            </a:extLst>
          </p:cNvPr>
          <p:cNvSpPr>
            <a:spLocks noGrp="1"/>
          </p:cNvSpPr>
          <p:nvPr>
            <p:ph type="title"/>
          </p:nvPr>
        </p:nvSpPr>
        <p:spPr>
          <a:xfrm>
            <a:off x="2743200" y="381000"/>
            <a:ext cx="7315200" cy="1524000"/>
          </a:xfrm>
        </p:spPr>
        <p:txBody>
          <a:bodyPr/>
          <a:lstStyle/>
          <a:p>
            <a:r>
              <a:rPr lang="en-US" b="1" dirty="0">
                <a:solidFill>
                  <a:srgbClr val="0070C0"/>
                </a:solidFill>
              </a:rPr>
              <a:t>SAFETY KIDS – </a:t>
            </a:r>
            <a:br>
              <a:rPr lang="en-US" b="1" dirty="0">
                <a:solidFill>
                  <a:srgbClr val="0070C0"/>
                </a:solidFill>
              </a:rPr>
            </a:br>
            <a:r>
              <a:rPr lang="en-US" b="1" dirty="0">
                <a:solidFill>
                  <a:srgbClr val="0070C0"/>
                </a:solidFill>
              </a:rPr>
              <a:t>WHY A CERTIFICATION?</a:t>
            </a:r>
            <a:endParaRPr lang="en-US" dirty="0">
              <a:solidFill>
                <a:srgbClr val="0070C0"/>
              </a:solidFill>
            </a:endParaRPr>
          </a:p>
        </p:txBody>
      </p:sp>
      <p:sp>
        <p:nvSpPr>
          <p:cNvPr id="3" name="Text Placeholder 2">
            <a:extLst>
              <a:ext uri="{FF2B5EF4-FFF2-40B4-BE49-F238E27FC236}">
                <a16:creationId xmlns:a16="http://schemas.microsoft.com/office/drawing/2014/main" id="{79228C1C-2DD5-4950-871E-AE6FAE98A9BB}"/>
              </a:ext>
            </a:extLst>
          </p:cNvPr>
          <p:cNvSpPr>
            <a:spLocks noGrp="1"/>
          </p:cNvSpPr>
          <p:nvPr>
            <p:ph type="body" idx="1"/>
          </p:nvPr>
        </p:nvSpPr>
        <p:spPr>
          <a:xfrm>
            <a:off x="3352800" y="2133601"/>
            <a:ext cx="5486400" cy="3048000"/>
          </a:xfrm>
        </p:spPr>
        <p:txBody>
          <a:bodyPr>
            <a:normAutofit fontScale="70000" lnSpcReduction="20000"/>
          </a:bodyPr>
          <a:lstStyle/>
          <a:p>
            <a:r>
              <a:rPr lang="en-US" b="1" dirty="0"/>
              <a:t>FINGERPRINT CLEARANCE</a:t>
            </a:r>
          </a:p>
          <a:p>
            <a:r>
              <a:rPr lang="en-US" b="1" dirty="0"/>
              <a:t>BACKGROUND CHECKS</a:t>
            </a:r>
          </a:p>
          <a:p>
            <a:r>
              <a:rPr lang="en-US" b="1" dirty="0"/>
              <a:t>CPR CERTIFIED</a:t>
            </a:r>
          </a:p>
          <a:p>
            <a:r>
              <a:rPr lang="en-US" b="1" dirty="0"/>
              <a:t>FIRST AID CERTIFIED</a:t>
            </a:r>
          </a:p>
          <a:p>
            <a:r>
              <a:rPr lang="en-US" b="1" dirty="0"/>
              <a:t>WATER SAFETY CERTIFIED</a:t>
            </a:r>
          </a:p>
          <a:p>
            <a:r>
              <a:rPr lang="en-US" b="1" dirty="0"/>
              <a:t>INFANT CARE CERTIFICATION</a:t>
            </a:r>
          </a:p>
          <a:p>
            <a:r>
              <a:rPr lang="en-US" b="1" dirty="0"/>
              <a:t>NANNY SKILLS CERTIFICATION</a:t>
            </a:r>
          </a:p>
          <a:p>
            <a:r>
              <a:rPr lang="en-US" b="1" dirty="0"/>
              <a:t>NUTITION AND HEALTH CERTIFICATION</a:t>
            </a:r>
          </a:p>
          <a:p>
            <a:r>
              <a:rPr lang="en-US" b="1" dirty="0"/>
              <a:t>OTHER PROFESSIONAL CERTIFICATIONS</a:t>
            </a:r>
          </a:p>
          <a:p>
            <a:endParaRPr lang="en-US" dirty="0"/>
          </a:p>
          <a:p>
            <a:endParaRPr lang="en-US" dirty="0"/>
          </a:p>
        </p:txBody>
      </p:sp>
      <p:sp>
        <p:nvSpPr>
          <p:cNvPr id="4" name="Title 1">
            <a:extLst>
              <a:ext uri="{FF2B5EF4-FFF2-40B4-BE49-F238E27FC236}">
                <a16:creationId xmlns:a16="http://schemas.microsoft.com/office/drawing/2014/main" id="{4DC4FE9F-F40B-4D5C-BC4F-89020203A7A4}"/>
              </a:ext>
            </a:extLst>
          </p:cNvPr>
          <p:cNvSpPr txBox="1">
            <a:spLocks/>
          </p:cNvSpPr>
          <p:nvPr/>
        </p:nvSpPr>
        <p:spPr>
          <a:xfrm>
            <a:off x="2743200" y="5181600"/>
            <a:ext cx="9220200" cy="15240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FF0000"/>
                </a:solidFill>
              </a:rPr>
              <a:t>So why not a</a:t>
            </a:r>
          </a:p>
          <a:p>
            <a:r>
              <a:rPr lang="en-US" b="1" dirty="0">
                <a:solidFill>
                  <a:srgbClr val="FF0000"/>
                </a:solidFill>
              </a:rPr>
              <a:t>SAFETY KIDS CERTIFICATION?</a:t>
            </a:r>
            <a:endParaRPr lang="en-US" dirty="0">
              <a:solidFill>
                <a:srgbClr val="FF0000"/>
              </a:solidFill>
            </a:endParaRPr>
          </a:p>
        </p:txBody>
      </p:sp>
    </p:spTree>
    <p:extLst>
      <p:ext uri="{BB962C8B-B14F-4D97-AF65-F5344CB8AC3E}">
        <p14:creationId xmlns:p14="http://schemas.microsoft.com/office/powerpoint/2010/main" val="416396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a:solidFill>
                  <a:srgbClr val="0070C0"/>
                </a:solidFill>
              </a:rPr>
              <a:t> OBSERVATION LESSON</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2825" t="27778" r="32825" b="27778"/>
          <a:stretch/>
        </p:blipFill>
        <p:spPr>
          <a:xfrm>
            <a:off x="4229099" y="1828800"/>
            <a:ext cx="3048001" cy="304800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2827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343" y="152400"/>
            <a:ext cx="9829800" cy="1082674"/>
          </a:xfrm>
        </p:spPr>
        <p:txBody>
          <a:bodyPr/>
          <a:lstStyle/>
          <a:p>
            <a:r>
              <a:rPr lang="en-US" b="1" dirty="0">
                <a:solidFill>
                  <a:srgbClr val="0070C0"/>
                </a:solidFill>
              </a:rPr>
              <a:t>OBSERVATION TEACHING PROCEDURE</a:t>
            </a:r>
          </a:p>
        </p:txBody>
      </p:sp>
      <p:sp>
        <p:nvSpPr>
          <p:cNvPr id="3" name="Content Placeholder 2"/>
          <p:cNvSpPr>
            <a:spLocks noGrp="1"/>
          </p:cNvSpPr>
          <p:nvPr>
            <p:ph sz="half" idx="1"/>
          </p:nvPr>
        </p:nvSpPr>
        <p:spPr>
          <a:xfrm>
            <a:off x="533400" y="1670649"/>
            <a:ext cx="4876800" cy="3474720"/>
          </a:xfrm>
        </p:spPr>
        <p:txBody>
          <a:bodyPr>
            <a:normAutofit fontScale="92500" lnSpcReduction="10000"/>
          </a:bodyPr>
          <a:lstStyle/>
          <a:p>
            <a:pPr marL="0" indent="0">
              <a:spcBef>
                <a:spcPts val="600"/>
              </a:spcBef>
              <a:buNone/>
            </a:pPr>
            <a:r>
              <a:rPr lang="en-US" sz="2200" b="1" dirty="0">
                <a:solidFill>
                  <a:srgbClr val="FF0000"/>
                </a:solidFill>
              </a:rPr>
              <a:t>Materials Needed for Lessons</a:t>
            </a:r>
            <a:endParaRPr lang="en-US" sz="2200" b="1" u="sng" dirty="0">
              <a:solidFill>
                <a:srgbClr val="FF0000"/>
              </a:solidFill>
            </a:endParaRPr>
          </a:p>
          <a:p>
            <a:pPr>
              <a:spcBef>
                <a:spcPts val="600"/>
              </a:spcBef>
            </a:pPr>
            <a:r>
              <a:rPr lang="en-US" dirty="0"/>
              <a:t>Charlie Check-First doll or poster</a:t>
            </a:r>
          </a:p>
          <a:p>
            <a:pPr>
              <a:spcBef>
                <a:spcPts val="600"/>
              </a:spcBef>
            </a:pPr>
            <a:r>
              <a:rPr lang="en-US" i="1" dirty="0"/>
              <a:t>Toys</a:t>
            </a:r>
            <a:r>
              <a:rPr lang="en-US" dirty="0"/>
              <a:t> poster </a:t>
            </a:r>
          </a:p>
          <a:p>
            <a:pPr>
              <a:spcBef>
                <a:spcPts val="600"/>
              </a:spcBef>
            </a:pPr>
            <a:r>
              <a:rPr lang="en-US" dirty="0"/>
              <a:t>A decorated box or bag to be your Safety Toy Box</a:t>
            </a:r>
          </a:p>
          <a:p>
            <a:pPr>
              <a:spcBef>
                <a:spcPts val="600"/>
              </a:spcBef>
            </a:pPr>
            <a:r>
              <a:rPr lang="en-US" dirty="0"/>
              <a:t>Assorted objects to put in Toy Box (some that represent the items on the poster [lesson topics] and some that do not)</a:t>
            </a:r>
          </a:p>
          <a:p>
            <a:pPr>
              <a:spcBef>
                <a:spcPts val="600"/>
              </a:spcBef>
            </a:pPr>
            <a:r>
              <a:rPr lang="en-US" b="1" dirty="0">
                <a:solidFill>
                  <a:srgbClr val="00B0F0"/>
                </a:solidFill>
              </a:rPr>
              <a:t>Toy car or toy figure of a person</a:t>
            </a:r>
          </a:p>
          <a:p>
            <a:pPr>
              <a:spcBef>
                <a:spcPts val="600"/>
              </a:spcBef>
            </a:pPr>
            <a:r>
              <a:rPr lang="en-US" i="1" dirty="0"/>
              <a:t>Safety Kids Songs</a:t>
            </a:r>
            <a:r>
              <a:rPr lang="en-US" dirty="0"/>
              <a:t> (optional)</a:t>
            </a:r>
          </a:p>
          <a:p>
            <a:pPr>
              <a:spcBef>
                <a:spcPts val="600"/>
              </a:spcBef>
            </a:pPr>
            <a:r>
              <a:rPr lang="en-US" dirty="0"/>
              <a:t>Letter to the Parents/Guardian (Appendix)</a:t>
            </a:r>
          </a:p>
          <a:p>
            <a:endParaRPr lang="en-US" dirty="0"/>
          </a:p>
          <a:p>
            <a:endParaRPr lang="en-US" dirty="0"/>
          </a:p>
        </p:txBody>
      </p:sp>
      <p:sp>
        <p:nvSpPr>
          <p:cNvPr id="4" name="Content Placeholder 3"/>
          <p:cNvSpPr>
            <a:spLocks noGrp="1"/>
          </p:cNvSpPr>
          <p:nvPr>
            <p:ph sz="half" idx="2"/>
          </p:nvPr>
        </p:nvSpPr>
        <p:spPr>
          <a:xfrm>
            <a:off x="5753100" y="1676400"/>
            <a:ext cx="5829300" cy="3474720"/>
          </a:xfrm>
        </p:spPr>
        <p:txBody>
          <a:bodyPr>
            <a:normAutofit fontScale="92500" lnSpcReduction="10000"/>
          </a:bodyPr>
          <a:lstStyle/>
          <a:p>
            <a:pPr marL="0" indent="0">
              <a:buNone/>
            </a:pPr>
            <a:r>
              <a:rPr lang="en-US" sz="2200" b="1" dirty="0">
                <a:solidFill>
                  <a:srgbClr val="FF0000"/>
                </a:solidFill>
              </a:rPr>
              <a:t>Objectives for Students</a:t>
            </a:r>
          </a:p>
          <a:p>
            <a:r>
              <a:rPr lang="en-US" sz="1800" dirty="0"/>
              <a:t>Recite: “Be wise with your eyes.”</a:t>
            </a:r>
          </a:p>
          <a:p>
            <a:r>
              <a:rPr lang="en-US" sz="1800" dirty="0"/>
              <a:t>Practice taking two giant steps back away from a car or someone who approaches them.</a:t>
            </a:r>
          </a:p>
          <a:p>
            <a:r>
              <a:rPr lang="en-US" sz="1800" dirty="0"/>
              <a:t>Give a basic description of a car or person.</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2825" t="27778" r="32825" b="27778"/>
          <a:stretch/>
        </p:blipFill>
        <p:spPr>
          <a:xfrm>
            <a:off x="10820400" y="457200"/>
            <a:ext cx="914400" cy="9144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79958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OBSERVATION INSTRUCTION</a:t>
            </a:r>
          </a:p>
        </p:txBody>
      </p:sp>
      <p:sp>
        <p:nvSpPr>
          <p:cNvPr id="3" name="Text Placeholder 2"/>
          <p:cNvSpPr>
            <a:spLocks noGrp="1"/>
          </p:cNvSpPr>
          <p:nvPr>
            <p:ph type="body" idx="1"/>
          </p:nvPr>
        </p:nvSpPr>
        <p:spPr>
          <a:xfrm>
            <a:off x="838200" y="1828799"/>
            <a:ext cx="5074920" cy="795867"/>
          </a:xfrm>
        </p:spPr>
        <p:txBody>
          <a:bodyPr/>
          <a:lstStyle/>
          <a:p>
            <a:r>
              <a:rPr lang="en-US" b="1" dirty="0"/>
              <a:t>BE WISE WITH YOUR EYES</a:t>
            </a:r>
          </a:p>
        </p:txBody>
      </p:sp>
      <p:sp>
        <p:nvSpPr>
          <p:cNvPr id="4" name="Content Placeholder 3"/>
          <p:cNvSpPr>
            <a:spLocks noGrp="1"/>
          </p:cNvSpPr>
          <p:nvPr>
            <p:ph sz="half" idx="2"/>
          </p:nvPr>
        </p:nvSpPr>
        <p:spPr>
          <a:xfrm>
            <a:off x="838200" y="2624666"/>
            <a:ext cx="5074920" cy="2675467"/>
          </a:xfrm>
        </p:spPr>
        <p:txBody>
          <a:bodyPr/>
          <a:lstStyle/>
          <a:p>
            <a:r>
              <a:rPr lang="en-US" dirty="0"/>
              <a:t>What does it mean to be wise?</a:t>
            </a:r>
          </a:p>
          <a:p>
            <a:r>
              <a:rPr lang="en-US" dirty="0"/>
              <a:t>Tell trusted adult what happened.</a:t>
            </a:r>
          </a:p>
          <a:p>
            <a:r>
              <a:rPr lang="en-US" dirty="0"/>
              <a:t>Give details about person or vehicle.</a:t>
            </a:r>
          </a:p>
        </p:txBody>
      </p:sp>
      <p:sp>
        <p:nvSpPr>
          <p:cNvPr id="5" name="Text Placeholder 4"/>
          <p:cNvSpPr>
            <a:spLocks noGrp="1"/>
          </p:cNvSpPr>
          <p:nvPr>
            <p:ph type="body" sz="quarter" idx="3"/>
          </p:nvPr>
        </p:nvSpPr>
        <p:spPr/>
        <p:txBody>
          <a:bodyPr/>
          <a:lstStyle/>
          <a:p>
            <a:r>
              <a:rPr lang="en-US" b="1" dirty="0"/>
              <a:t>IF APPROACHED</a:t>
            </a:r>
          </a:p>
        </p:txBody>
      </p:sp>
      <p:sp>
        <p:nvSpPr>
          <p:cNvPr id="6" name="Content Placeholder 5"/>
          <p:cNvSpPr>
            <a:spLocks noGrp="1"/>
          </p:cNvSpPr>
          <p:nvPr>
            <p:ph sz="quarter" idx="4"/>
          </p:nvPr>
        </p:nvSpPr>
        <p:spPr/>
        <p:txBody>
          <a:bodyPr/>
          <a:lstStyle/>
          <a:p>
            <a:r>
              <a:rPr lang="en-US" dirty="0"/>
              <a:t>Take two giant steps backwards.</a:t>
            </a:r>
          </a:p>
          <a:p>
            <a:r>
              <a:rPr lang="en-US" dirty="0"/>
              <a:t>Go in the opposite direction.</a:t>
            </a:r>
          </a:p>
          <a:p>
            <a:r>
              <a:rPr lang="en-US" dirty="0"/>
              <a:t>Find a trusted adult.</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2825" t="27778" r="32825" b="27778"/>
          <a:stretch/>
        </p:blipFill>
        <p:spPr>
          <a:xfrm>
            <a:off x="10744200" y="449263"/>
            <a:ext cx="914400" cy="9144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76784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OBSERVATION CLOSURE</a:t>
            </a:r>
          </a:p>
        </p:txBody>
      </p:sp>
      <p:sp>
        <p:nvSpPr>
          <p:cNvPr id="3" name="Rectangle 2"/>
          <p:cNvSpPr/>
          <p:nvPr/>
        </p:nvSpPr>
        <p:spPr>
          <a:xfrm>
            <a:off x="1752600" y="1600200"/>
            <a:ext cx="10058400" cy="3339376"/>
          </a:xfrm>
          <a:prstGeom prst="rect">
            <a:avLst/>
          </a:prstGeom>
        </p:spPr>
        <p:txBody>
          <a:bodyPr wrap="square">
            <a:spAutoFit/>
          </a:bodyPr>
          <a:lstStyle/>
          <a:p>
            <a:pPr marL="342900" indent="-342900">
              <a:buFont typeface="Arial" panose="020B0604020202020204" pitchFamily="34" charset="0"/>
              <a:buChar char="•"/>
            </a:pPr>
            <a:r>
              <a:rPr lang="en-US" sz="2000" b="1" kern="1400" dirty="0">
                <a:latin typeface="Times New Roman" panose="02020603050405020304" pitchFamily="18" charset="0"/>
              </a:rPr>
              <a:t>If approached,</a:t>
            </a:r>
          </a:p>
          <a:p>
            <a:pPr lvl="1"/>
            <a:r>
              <a:rPr lang="en-US" sz="2000" b="1" kern="1400" dirty="0">
                <a:solidFill>
                  <a:srgbClr val="FF0000"/>
                </a:solidFill>
                <a:latin typeface="Times New Roman" panose="02020603050405020304" pitchFamily="18" charset="0"/>
              </a:rPr>
              <a:t>	Take two giant steps backwards and go in the opposite direction.</a:t>
            </a:r>
          </a:p>
          <a:p>
            <a:pPr lvl="1"/>
            <a:endParaRPr lang="en-US" sz="1000" b="1" kern="1400" dirty="0">
              <a:solidFill>
                <a:srgbClr val="FF0000"/>
              </a:solidFill>
              <a:latin typeface="Times New Roman" panose="02020603050405020304" pitchFamily="18" charset="0"/>
            </a:endParaRPr>
          </a:p>
          <a:p>
            <a:pPr marL="342900" indent="-342900">
              <a:buFont typeface="Arial" panose="020B0604020202020204" pitchFamily="34" charset="0"/>
              <a:buChar char="•"/>
            </a:pPr>
            <a:r>
              <a:rPr lang="en-US" sz="2000" b="1" kern="1400" dirty="0">
                <a:latin typeface="Times New Roman" panose="02020603050405020304" pitchFamily="18" charset="0"/>
              </a:rPr>
              <a:t>How good were you at looking for details and remembering descriptions?</a:t>
            </a:r>
          </a:p>
          <a:p>
            <a:pPr lvl="1"/>
            <a:r>
              <a:rPr lang="en-US" sz="2000" b="1" kern="1400" dirty="0">
                <a:latin typeface="Times New Roman" panose="02020603050405020304" pitchFamily="18" charset="0"/>
              </a:rPr>
              <a:t>	</a:t>
            </a:r>
            <a:r>
              <a:rPr lang="en-US" sz="2000" b="1" kern="1400" dirty="0">
                <a:solidFill>
                  <a:srgbClr val="FF0000"/>
                </a:solidFill>
                <a:latin typeface="Times New Roman" panose="02020603050405020304" pitchFamily="18" charset="0"/>
              </a:rPr>
              <a:t>Try to “Be wise with your eyes!”</a:t>
            </a:r>
          </a:p>
          <a:p>
            <a:pPr lvl="1"/>
            <a:endParaRPr lang="en-US" sz="1000" b="1" kern="1400" dirty="0">
              <a:solidFill>
                <a:srgbClr val="FF0000"/>
              </a:solidFill>
              <a:latin typeface="Times New Roman" panose="02020603050405020304" pitchFamily="18" charset="0"/>
            </a:endParaRPr>
          </a:p>
          <a:p>
            <a:pPr marL="342900" indent="-342900">
              <a:buFont typeface="Arial" panose="020B0604020202020204" pitchFamily="34" charset="0"/>
              <a:buChar char="•"/>
            </a:pPr>
            <a:r>
              <a:rPr lang="en-US" sz="2000" b="1" kern="1400" dirty="0">
                <a:latin typeface="Times New Roman" panose="02020603050405020304" pitchFamily="18" charset="0"/>
              </a:rPr>
              <a:t>You need to remember Charlie Check-First’s rule:  </a:t>
            </a:r>
          </a:p>
          <a:p>
            <a:r>
              <a:rPr lang="en-US" sz="2000" b="1" kern="1400" dirty="0">
                <a:latin typeface="Times New Roman" panose="02020603050405020304" pitchFamily="18" charset="0"/>
              </a:rPr>
              <a:t>	</a:t>
            </a:r>
            <a:r>
              <a:rPr lang="en-US" sz="2000" b="1" kern="1400" dirty="0">
                <a:solidFill>
                  <a:srgbClr val="FF0000"/>
                </a:solidFill>
                <a:latin typeface="Times New Roman" panose="02020603050405020304" pitchFamily="18" charset="0"/>
              </a:rPr>
              <a:t>“Check First before you go anywhere with anyone.”</a:t>
            </a:r>
          </a:p>
          <a:p>
            <a:endParaRPr lang="en-US" sz="1000" b="1" kern="1400" dirty="0">
              <a:solidFill>
                <a:srgbClr val="FF0000"/>
              </a:solidFill>
              <a:latin typeface="Times New Roman" panose="02020603050405020304" pitchFamily="18" charset="0"/>
            </a:endParaRPr>
          </a:p>
          <a:p>
            <a:pPr marL="342900" indent="-342900">
              <a:buFont typeface="Arial" panose="020B0604020202020204" pitchFamily="34" charset="0"/>
              <a:buChar char="•"/>
            </a:pPr>
            <a:r>
              <a:rPr lang="en-US" sz="2000" b="1" kern="1400" dirty="0">
                <a:latin typeface="Times New Roman" panose="02020603050405020304" pitchFamily="18" charset="0"/>
              </a:rPr>
              <a:t>Use the Safety Kids Songs to reinforce the safety kids rules.</a:t>
            </a:r>
          </a:p>
          <a:p>
            <a:endParaRPr lang="en-US" sz="1000" b="1" kern="1400" dirty="0">
              <a:latin typeface="Times New Roman" panose="02020603050405020304" pitchFamily="18" charset="0"/>
            </a:endParaRPr>
          </a:p>
          <a:p>
            <a:pPr marL="342900" indent="-342900">
              <a:buFont typeface="Arial" panose="020B0604020202020204" pitchFamily="34" charset="0"/>
              <a:buChar char="•"/>
            </a:pPr>
            <a:r>
              <a:rPr lang="en-US" sz="2000" b="1" kern="1400" dirty="0">
                <a:latin typeface="Times New Roman" panose="02020603050405020304" pitchFamily="18" charset="0"/>
              </a:rPr>
              <a:t>Use any of the follow-up material to reinforce the lessons and skills taught.</a:t>
            </a:r>
            <a:endParaRPr lang="en-US" sz="2000" kern="1400" dirty="0">
              <a:latin typeface="Times New Roman" panose="02020603050405020304" pitchFamily="18" charset="0"/>
            </a:endParaRPr>
          </a:p>
          <a:p>
            <a:r>
              <a:rPr lang="en-US" sz="1100" kern="1400" dirty="0">
                <a:solidFill>
                  <a:srgbClr val="000000"/>
                </a:solidFill>
                <a:latin typeface="Times New Roman" panose="02020603050405020304" pitchFamily="18" charset="0"/>
              </a:rPr>
              <a:t> </a:t>
            </a:r>
            <a:endParaRPr lang="en-US" sz="1100" kern="1400" dirty="0">
              <a:ln>
                <a:noFill/>
              </a:ln>
              <a:solidFill>
                <a:srgbClr val="000000"/>
              </a:solidFill>
              <a:effectLst/>
              <a:latin typeface="Times New Roman" panose="02020603050405020304" pitchFamily="18"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2825" t="27778" r="32825" b="27778"/>
          <a:stretch/>
        </p:blipFill>
        <p:spPr>
          <a:xfrm>
            <a:off x="10696755" y="449263"/>
            <a:ext cx="914400" cy="9144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50584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a:solidFill>
                  <a:srgbClr val="0070C0"/>
                </a:solidFill>
              </a:rPr>
              <a:t> HOME ALONE LESSON</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2825" t="27778" r="32825" b="27778"/>
          <a:stretch/>
        </p:blipFill>
        <p:spPr>
          <a:xfrm>
            <a:off x="4229100" y="1905000"/>
            <a:ext cx="3048000" cy="3048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94737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343" y="152400"/>
            <a:ext cx="9829800" cy="1082674"/>
          </a:xfrm>
        </p:spPr>
        <p:txBody>
          <a:bodyPr/>
          <a:lstStyle/>
          <a:p>
            <a:r>
              <a:rPr lang="en-US" b="1" dirty="0">
                <a:solidFill>
                  <a:srgbClr val="0070C0"/>
                </a:solidFill>
              </a:rPr>
              <a:t>HOME ALONE TEACHING PROCEDURE</a:t>
            </a:r>
          </a:p>
        </p:txBody>
      </p:sp>
      <p:sp>
        <p:nvSpPr>
          <p:cNvPr id="3" name="Content Placeholder 2"/>
          <p:cNvSpPr>
            <a:spLocks noGrp="1"/>
          </p:cNvSpPr>
          <p:nvPr>
            <p:ph sz="half" idx="1"/>
          </p:nvPr>
        </p:nvSpPr>
        <p:spPr>
          <a:xfrm>
            <a:off x="533400" y="1670649"/>
            <a:ext cx="4876800" cy="3474720"/>
          </a:xfrm>
        </p:spPr>
        <p:txBody>
          <a:bodyPr>
            <a:normAutofit fontScale="92500" lnSpcReduction="20000"/>
          </a:bodyPr>
          <a:lstStyle/>
          <a:p>
            <a:pPr marL="0" indent="0">
              <a:spcBef>
                <a:spcPts val="600"/>
              </a:spcBef>
              <a:buNone/>
            </a:pPr>
            <a:r>
              <a:rPr lang="en-US" sz="2200" b="1" dirty="0">
                <a:solidFill>
                  <a:srgbClr val="FF0000"/>
                </a:solidFill>
              </a:rPr>
              <a:t>Materials Needed for Lessons</a:t>
            </a:r>
            <a:endParaRPr lang="en-US" sz="2200" b="1" u="sng" dirty="0">
              <a:solidFill>
                <a:srgbClr val="FF0000"/>
              </a:solidFill>
            </a:endParaRPr>
          </a:p>
          <a:p>
            <a:pPr>
              <a:spcBef>
                <a:spcPts val="600"/>
              </a:spcBef>
            </a:pPr>
            <a:r>
              <a:rPr lang="en-US" dirty="0"/>
              <a:t>Charlie Check-First doll or poster</a:t>
            </a:r>
          </a:p>
          <a:p>
            <a:pPr>
              <a:spcBef>
                <a:spcPts val="600"/>
              </a:spcBef>
            </a:pPr>
            <a:r>
              <a:rPr lang="en-US" i="1" dirty="0"/>
              <a:t>Toys</a:t>
            </a:r>
            <a:r>
              <a:rPr lang="en-US" dirty="0"/>
              <a:t> poster </a:t>
            </a:r>
          </a:p>
          <a:p>
            <a:pPr>
              <a:spcBef>
                <a:spcPts val="600"/>
              </a:spcBef>
            </a:pPr>
            <a:r>
              <a:rPr lang="en-US" dirty="0"/>
              <a:t>A decorated box or bag to be your Safety Toy Box</a:t>
            </a:r>
          </a:p>
          <a:p>
            <a:pPr>
              <a:spcBef>
                <a:spcPts val="600"/>
              </a:spcBef>
            </a:pPr>
            <a:r>
              <a:rPr lang="en-US" dirty="0"/>
              <a:t>Assorted objects to put in Toy Box (some that represent the items on the poster [lesson topics] and some that do not)</a:t>
            </a:r>
          </a:p>
          <a:p>
            <a:pPr>
              <a:spcBef>
                <a:spcPts val="600"/>
              </a:spcBef>
            </a:pPr>
            <a:r>
              <a:rPr lang="en-US" b="1" dirty="0">
                <a:solidFill>
                  <a:srgbClr val="00B0F0"/>
                </a:solidFill>
              </a:rPr>
              <a:t>A key</a:t>
            </a:r>
          </a:p>
          <a:p>
            <a:pPr>
              <a:spcBef>
                <a:spcPts val="600"/>
              </a:spcBef>
            </a:pPr>
            <a:r>
              <a:rPr lang="en-US" b="1" dirty="0">
                <a:solidFill>
                  <a:srgbClr val="00B0F0"/>
                </a:solidFill>
              </a:rPr>
              <a:t>Toy phone or real phone</a:t>
            </a:r>
          </a:p>
          <a:p>
            <a:pPr>
              <a:spcBef>
                <a:spcPts val="600"/>
              </a:spcBef>
            </a:pPr>
            <a:r>
              <a:rPr lang="en-US" i="1" dirty="0"/>
              <a:t>Safety Kids Songs</a:t>
            </a:r>
            <a:r>
              <a:rPr lang="en-US" dirty="0"/>
              <a:t> (optional)</a:t>
            </a:r>
          </a:p>
          <a:p>
            <a:pPr>
              <a:spcBef>
                <a:spcPts val="600"/>
              </a:spcBef>
            </a:pPr>
            <a:r>
              <a:rPr lang="en-US" dirty="0"/>
              <a:t>Letter to the Parents/Guardian (Appendix)</a:t>
            </a:r>
          </a:p>
          <a:p>
            <a:endParaRPr lang="en-US" dirty="0"/>
          </a:p>
          <a:p>
            <a:endParaRPr lang="en-US" dirty="0"/>
          </a:p>
        </p:txBody>
      </p:sp>
      <p:sp>
        <p:nvSpPr>
          <p:cNvPr id="4" name="Content Placeholder 3"/>
          <p:cNvSpPr>
            <a:spLocks noGrp="1"/>
          </p:cNvSpPr>
          <p:nvPr>
            <p:ph sz="half" idx="2"/>
          </p:nvPr>
        </p:nvSpPr>
        <p:spPr>
          <a:xfrm>
            <a:off x="5753100" y="1676400"/>
            <a:ext cx="5829300" cy="3474720"/>
          </a:xfrm>
        </p:spPr>
        <p:txBody>
          <a:bodyPr>
            <a:normAutofit fontScale="92500" lnSpcReduction="20000"/>
          </a:bodyPr>
          <a:lstStyle/>
          <a:p>
            <a:pPr marL="0" indent="0">
              <a:buNone/>
            </a:pPr>
            <a:r>
              <a:rPr lang="en-US" sz="2200" b="1" dirty="0">
                <a:solidFill>
                  <a:srgbClr val="FF0000"/>
                </a:solidFill>
              </a:rPr>
              <a:t>Objectives for Students</a:t>
            </a:r>
          </a:p>
          <a:p>
            <a:r>
              <a:rPr lang="en-US" sz="1800" dirty="0"/>
              <a:t>Use hand motions to recite: “Keep the door shut and locked!”</a:t>
            </a:r>
          </a:p>
          <a:p>
            <a:r>
              <a:rPr lang="en-US" sz="1800" dirty="0"/>
              <a:t>Role-play not answering the toy phone and letting it ring.  </a:t>
            </a:r>
          </a:p>
          <a:p>
            <a:r>
              <a:rPr lang="en-US" sz="1800" dirty="0"/>
              <a:t>Explain what to do with someone at the door if the adult at home is busy or sleeping.</a:t>
            </a:r>
          </a:p>
          <a:p>
            <a:pPr marL="0" indent="0">
              <a:buNone/>
            </a:pPr>
            <a:endParaRPr lang="en-US" sz="1800"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2825" t="27778" r="32825" b="27778"/>
          <a:stretch/>
        </p:blipFill>
        <p:spPr>
          <a:xfrm>
            <a:off x="10820400" y="541337"/>
            <a:ext cx="914400" cy="9144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1343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HOME ALONE INSTRUCTION</a:t>
            </a:r>
          </a:p>
        </p:txBody>
      </p:sp>
      <p:sp>
        <p:nvSpPr>
          <p:cNvPr id="3" name="Text Placeholder 2"/>
          <p:cNvSpPr>
            <a:spLocks noGrp="1"/>
          </p:cNvSpPr>
          <p:nvPr>
            <p:ph type="body" idx="1"/>
          </p:nvPr>
        </p:nvSpPr>
        <p:spPr/>
        <p:txBody>
          <a:bodyPr/>
          <a:lstStyle/>
          <a:p>
            <a:r>
              <a:rPr lang="en-US" b="1" dirty="0"/>
              <a:t>WHEN AT HOME</a:t>
            </a:r>
          </a:p>
        </p:txBody>
      </p:sp>
      <p:sp>
        <p:nvSpPr>
          <p:cNvPr id="4" name="Content Placeholder 3"/>
          <p:cNvSpPr>
            <a:spLocks noGrp="1"/>
          </p:cNvSpPr>
          <p:nvPr>
            <p:ph sz="half" idx="2"/>
          </p:nvPr>
        </p:nvSpPr>
        <p:spPr/>
        <p:txBody>
          <a:bodyPr/>
          <a:lstStyle/>
          <a:p>
            <a:r>
              <a:rPr lang="en-US" dirty="0"/>
              <a:t>What is a key?</a:t>
            </a:r>
          </a:p>
          <a:p>
            <a:r>
              <a:rPr lang="en-US" dirty="0"/>
              <a:t>Keeping the key secret.</a:t>
            </a:r>
          </a:p>
          <a:p>
            <a:r>
              <a:rPr lang="en-US" dirty="0"/>
              <a:t>Home alone, don’t tell.</a:t>
            </a:r>
          </a:p>
          <a:p>
            <a:r>
              <a:rPr lang="en-US" dirty="0"/>
              <a:t>Keep it SHUT and LOCKED!</a:t>
            </a:r>
          </a:p>
        </p:txBody>
      </p:sp>
      <p:sp>
        <p:nvSpPr>
          <p:cNvPr id="5" name="Text Placeholder 4"/>
          <p:cNvSpPr>
            <a:spLocks noGrp="1"/>
          </p:cNvSpPr>
          <p:nvPr>
            <p:ph type="body" sz="quarter" idx="3"/>
          </p:nvPr>
        </p:nvSpPr>
        <p:spPr/>
        <p:txBody>
          <a:bodyPr/>
          <a:lstStyle/>
          <a:p>
            <a:r>
              <a:rPr lang="en-US" b="1" dirty="0"/>
              <a:t>IF THE PHONE RINGS</a:t>
            </a:r>
          </a:p>
        </p:txBody>
      </p:sp>
      <p:sp>
        <p:nvSpPr>
          <p:cNvPr id="6" name="Content Placeholder 5"/>
          <p:cNvSpPr>
            <a:spLocks noGrp="1"/>
          </p:cNvSpPr>
          <p:nvPr>
            <p:ph sz="quarter" idx="4"/>
          </p:nvPr>
        </p:nvSpPr>
        <p:spPr/>
        <p:txBody>
          <a:bodyPr/>
          <a:lstStyle/>
          <a:p>
            <a:r>
              <a:rPr lang="en-US" dirty="0"/>
              <a:t>What is a phone?</a:t>
            </a:r>
          </a:p>
          <a:p>
            <a:r>
              <a:rPr lang="en-US" dirty="0"/>
              <a:t>Let it ring, let it ring, let it ring.</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32825" t="27778" r="32825" b="27778"/>
          <a:stretch/>
        </p:blipFill>
        <p:spPr>
          <a:xfrm>
            <a:off x="10820400" y="541337"/>
            <a:ext cx="914400" cy="9144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8368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HOME ALONE CLOSURE</a:t>
            </a:r>
          </a:p>
        </p:txBody>
      </p:sp>
      <p:sp>
        <p:nvSpPr>
          <p:cNvPr id="3" name="Rectangle 2"/>
          <p:cNvSpPr/>
          <p:nvPr/>
        </p:nvSpPr>
        <p:spPr>
          <a:xfrm>
            <a:off x="685800" y="1600200"/>
            <a:ext cx="11125200" cy="3647152"/>
          </a:xfrm>
          <a:prstGeom prst="rect">
            <a:avLst/>
          </a:prstGeom>
        </p:spPr>
        <p:txBody>
          <a:bodyPr wrap="square">
            <a:spAutoFit/>
          </a:bodyPr>
          <a:lstStyle/>
          <a:p>
            <a:pPr marL="342900" indent="-342900">
              <a:buFont typeface="Arial" panose="020B0604020202020204" pitchFamily="34" charset="0"/>
              <a:buChar char="•"/>
            </a:pPr>
            <a:r>
              <a:rPr lang="en-US" sz="2000" b="1" kern="1400" dirty="0">
                <a:latin typeface="Times New Roman" panose="02020603050405020304" pitchFamily="18" charset="0"/>
              </a:rPr>
              <a:t>Make sure each student can recite: </a:t>
            </a:r>
          </a:p>
          <a:p>
            <a:pPr lvl="1"/>
            <a:r>
              <a:rPr lang="en-US" sz="2000" b="1" kern="1400" dirty="0">
                <a:latin typeface="Times New Roman" panose="02020603050405020304" pitchFamily="18" charset="0"/>
              </a:rPr>
              <a:t>	</a:t>
            </a:r>
            <a:r>
              <a:rPr lang="en-US" sz="2000" b="1" kern="1400" dirty="0">
                <a:solidFill>
                  <a:srgbClr val="FF0000"/>
                </a:solidFill>
                <a:latin typeface="Times New Roman" panose="02020603050405020304" pitchFamily="18" charset="0"/>
              </a:rPr>
              <a:t>“Keep the door shut and locked!” and </a:t>
            </a:r>
          </a:p>
          <a:p>
            <a:r>
              <a:rPr lang="en-US" sz="2000" b="1" kern="1400" dirty="0">
                <a:solidFill>
                  <a:srgbClr val="FF0000"/>
                </a:solidFill>
                <a:latin typeface="Times New Roman" panose="02020603050405020304" pitchFamily="18" charset="0"/>
              </a:rPr>
              <a:t>	“Let it ring!  Let it ring!  Let it ring!”</a:t>
            </a:r>
          </a:p>
          <a:p>
            <a:endParaRPr lang="en-US" sz="2000" b="1" kern="1400" dirty="0">
              <a:latin typeface="Times New Roman" panose="02020603050405020304" pitchFamily="18" charset="0"/>
            </a:endParaRPr>
          </a:p>
          <a:p>
            <a:pPr marL="342900" indent="-342900">
              <a:buFont typeface="Arial" panose="020B0604020202020204" pitchFamily="34" charset="0"/>
              <a:buChar char="•"/>
            </a:pPr>
            <a:r>
              <a:rPr lang="en-US" sz="2000" b="1" kern="1400" dirty="0">
                <a:latin typeface="Times New Roman" panose="02020603050405020304" pitchFamily="18" charset="0"/>
              </a:rPr>
              <a:t>Practice not answering on the toy phone. </a:t>
            </a:r>
          </a:p>
          <a:p>
            <a:endParaRPr lang="en-US" sz="2000" b="1" kern="1400" dirty="0">
              <a:latin typeface="Times New Roman" panose="02020603050405020304" pitchFamily="18" charset="0"/>
            </a:endParaRPr>
          </a:p>
          <a:p>
            <a:pPr marL="342900" indent="-342900">
              <a:buFont typeface="Arial" panose="020B0604020202020204" pitchFamily="34" charset="0"/>
              <a:buChar char="•"/>
            </a:pPr>
            <a:r>
              <a:rPr lang="en-US" sz="2000" b="1" kern="1400" dirty="0">
                <a:latin typeface="Times New Roman" panose="02020603050405020304" pitchFamily="18" charset="0"/>
              </a:rPr>
              <a:t>You need to remember Charlie Check-First’s rule:  </a:t>
            </a:r>
          </a:p>
          <a:p>
            <a:r>
              <a:rPr lang="en-US" sz="2000" b="1" kern="1400" dirty="0">
                <a:latin typeface="Times New Roman" panose="02020603050405020304" pitchFamily="18" charset="0"/>
              </a:rPr>
              <a:t>	</a:t>
            </a:r>
            <a:r>
              <a:rPr lang="en-US" sz="2000" b="1" kern="1400" dirty="0">
                <a:solidFill>
                  <a:srgbClr val="FF0000"/>
                </a:solidFill>
                <a:latin typeface="Times New Roman" panose="02020603050405020304" pitchFamily="18" charset="0"/>
              </a:rPr>
              <a:t>“Check First before you go anywhere with anyone.”</a:t>
            </a:r>
            <a:endParaRPr lang="en-US" sz="2000" b="1" kern="1400" dirty="0">
              <a:latin typeface="Times New Roman" panose="02020603050405020304" pitchFamily="18" charset="0"/>
            </a:endParaRPr>
          </a:p>
          <a:p>
            <a:pPr marL="342900" indent="-342900">
              <a:buFont typeface="Arial" panose="020B0604020202020204" pitchFamily="34" charset="0"/>
              <a:buChar char="•"/>
            </a:pPr>
            <a:r>
              <a:rPr lang="en-US" sz="2000" b="1" kern="1400" dirty="0">
                <a:latin typeface="Times New Roman" panose="02020603050405020304" pitchFamily="18" charset="0"/>
              </a:rPr>
              <a:t>Use the Safety Kids Songs to reinforce the safety kids rules.</a:t>
            </a:r>
          </a:p>
          <a:p>
            <a:endParaRPr lang="en-US" sz="2000" b="1" kern="1400" dirty="0">
              <a:latin typeface="Times New Roman" panose="02020603050405020304" pitchFamily="18" charset="0"/>
            </a:endParaRPr>
          </a:p>
          <a:p>
            <a:pPr marL="342900" indent="-342900">
              <a:buFont typeface="Arial" panose="020B0604020202020204" pitchFamily="34" charset="0"/>
              <a:buChar char="•"/>
            </a:pPr>
            <a:r>
              <a:rPr lang="en-US" sz="2000" b="1" kern="1400" dirty="0">
                <a:latin typeface="Times New Roman" panose="02020603050405020304" pitchFamily="18" charset="0"/>
              </a:rPr>
              <a:t>Use any of the follow-up material to reinforce the lessons and skills taught.</a:t>
            </a:r>
            <a:endParaRPr lang="en-US" sz="2000" kern="1400" dirty="0">
              <a:latin typeface="Times New Roman" panose="02020603050405020304" pitchFamily="18" charset="0"/>
            </a:endParaRPr>
          </a:p>
          <a:p>
            <a:r>
              <a:rPr lang="en-US" sz="1100" kern="1400" dirty="0">
                <a:solidFill>
                  <a:srgbClr val="000000"/>
                </a:solidFill>
                <a:latin typeface="Times New Roman" panose="02020603050405020304" pitchFamily="18" charset="0"/>
              </a:rPr>
              <a:t> </a:t>
            </a:r>
            <a:endParaRPr lang="en-US" sz="1100" kern="1400" dirty="0">
              <a:ln>
                <a:noFill/>
              </a:ln>
              <a:solidFill>
                <a:srgbClr val="000000"/>
              </a:solidFill>
              <a:effectLst/>
              <a:latin typeface="Times New Roman" panose="02020603050405020304" pitchFamily="18"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2825" t="27778" r="32825" b="27778"/>
          <a:stretch/>
        </p:blipFill>
        <p:spPr>
          <a:xfrm>
            <a:off x="10820400" y="541337"/>
            <a:ext cx="914400" cy="9144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8974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a:solidFill>
                  <a:srgbClr val="0070C0"/>
                </a:solidFill>
              </a:rPr>
              <a:t> EMERGENCY LESSON</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2825" t="21111" r="32825" b="27778"/>
          <a:stretch/>
        </p:blipFill>
        <p:spPr>
          <a:xfrm>
            <a:off x="4229099" y="1676400"/>
            <a:ext cx="3048001" cy="35052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4674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343" y="152400"/>
            <a:ext cx="9829800" cy="1082674"/>
          </a:xfrm>
        </p:spPr>
        <p:txBody>
          <a:bodyPr/>
          <a:lstStyle/>
          <a:p>
            <a:r>
              <a:rPr lang="en-US" b="1" dirty="0">
                <a:solidFill>
                  <a:srgbClr val="0070C0"/>
                </a:solidFill>
              </a:rPr>
              <a:t>EMERGENCY TEACHING PROCEDURE</a:t>
            </a:r>
          </a:p>
        </p:txBody>
      </p:sp>
      <p:sp>
        <p:nvSpPr>
          <p:cNvPr id="3" name="Content Placeholder 2"/>
          <p:cNvSpPr>
            <a:spLocks noGrp="1"/>
          </p:cNvSpPr>
          <p:nvPr>
            <p:ph sz="half" idx="1"/>
          </p:nvPr>
        </p:nvSpPr>
        <p:spPr>
          <a:xfrm>
            <a:off x="533400" y="1670649"/>
            <a:ext cx="5562600" cy="3474720"/>
          </a:xfrm>
        </p:spPr>
        <p:txBody>
          <a:bodyPr>
            <a:normAutofit fontScale="92500" lnSpcReduction="20000"/>
          </a:bodyPr>
          <a:lstStyle/>
          <a:p>
            <a:pPr marL="0" indent="0">
              <a:spcBef>
                <a:spcPts val="600"/>
              </a:spcBef>
              <a:buNone/>
            </a:pPr>
            <a:r>
              <a:rPr lang="en-US" sz="2200" b="1" dirty="0">
                <a:solidFill>
                  <a:srgbClr val="FF0000"/>
                </a:solidFill>
              </a:rPr>
              <a:t>Materials Needed for Lessons</a:t>
            </a:r>
            <a:endParaRPr lang="en-US" sz="2200" b="1" u="sng" dirty="0">
              <a:solidFill>
                <a:srgbClr val="FF0000"/>
              </a:solidFill>
            </a:endParaRPr>
          </a:p>
          <a:p>
            <a:pPr>
              <a:spcBef>
                <a:spcPts val="600"/>
              </a:spcBef>
            </a:pPr>
            <a:r>
              <a:rPr lang="en-US" dirty="0"/>
              <a:t>Charlie Check-First doll or poster</a:t>
            </a:r>
          </a:p>
          <a:p>
            <a:pPr>
              <a:spcBef>
                <a:spcPts val="600"/>
              </a:spcBef>
            </a:pPr>
            <a:r>
              <a:rPr lang="en-US" i="1" dirty="0"/>
              <a:t>Toys</a:t>
            </a:r>
            <a:r>
              <a:rPr lang="en-US" dirty="0"/>
              <a:t> poster </a:t>
            </a:r>
          </a:p>
          <a:p>
            <a:pPr>
              <a:spcBef>
                <a:spcPts val="600"/>
              </a:spcBef>
            </a:pPr>
            <a:r>
              <a:rPr lang="en-US" dirty="0"/>
              <a:t>A decorated box or bag to be your Safety Toy Box</a:t>
            </a:r>
          </a:p>
          <a:p>
            <a:pPr>
              <a:spcBef>
                <a:spcPts val="600"/>
              </a:spcBef>
            </a:pPr>
            <a:r>
              <a:rPr lang="en-US" dirty="0"/>
              <a:t>Assorted objects to put in Toy Box (some that represent the items on the poster [lesson topics] and some that do not)</a:t>
            </a:r>
          </a:p>
          <a:p>
            <a:pPr>
              <a:spcBef>
                <a:spcPts val="600"/>
              </a:spcBef>
            </a:pPr>
            <a:r>
              <a:rPr lang="en-US" b="1" dirty="0">
                <a:solidFill>
                  <a:srgbClr val="00B0F0"/>
                </a:solidFill>
              </a:rPr>
              <a:t>Emergency Phone List (Appendix)</a:t>
            </a:r>
          </a:p>
          <a:p>
            <a:pPr>
              <a:spcBef>
                <a:spcPts val="600"/>
              </a:spcBef>
            </a:pPr>
            <a:r>
              <a:rPr lang="en-US" b="1" dirty="0">
                <a:solidFill>
                  <a:srgbClr val="00B0F0"/>
                </a:solidFill>
              </a:rPr>
              <a:t>Toy phone or real phone</a:t>
            </a:r>
          </a:p>
          <a:p>
            <a:pPr>
              <a:spcBef>
                <a:spcPts val="600"/>
              </a:spcBef>
            </a:pPr>
            <a:r>
              <a:rPr lang="en-US" b="1" dirty="0">
                <a:solidFill>
                  <a:srgbClr val="00B0F0"/>
                </a:solidFill>
              </a:rPr>
              <a:t>Check First 911 brochure</a:t>
            </a:r>
          </a:p>
          <a:p>
            <a:pPr>
              <a:spcBef>
                <a:spcPts val="600"/>
              </a:spcBef>
            </a:pPr>
            <a:r>
              <a:rPr lang="en-US" i="1" dirty="0"/>
              <a:t>Safety Kids Songs</a:t>
            </a:r>
            <a:r>
              <a:rPr lang="en-US" dirty="0"/>
              <a:t> (optional)</a:t>
            </a:r>
          </a:p>
          <a:p>
            <a:pPr>
              <a:spcBef>
                <a:spcPts val="600"/>
              </a:spcBef>
            </a:pPr>
            <a:r>
              <a:rPr lang="en-US" dirty="0"/>
              <a:t>Letter to the Parents/Guardian (Appendix)</a:t>
            </a:r>
          </a:p>
          <a:p>
            <a:endParaRPr lang="en-US" dirty="0"/>
          </a:p>
          <a:p>
            <a:endParaRPr lang="en-US" dirty="0"/>
          </a:p>
        </p:txBody>
      </p:sp>
      <p:sp>
        <p:nvSpPr>
          <p:cNvPr id="4" name="Content Placeholder 3"/>
          <p:cNvSpPr>
            <a:spLocks noGrp="1"/>
          </p:cNvSpPr>
          <p:nvPr>
            <p:ph sz="half" idx="2"/>
          </p:nvPr>
        </p:nvSpPr>
        <p:spPr>
          <a:xfrm>
            <a:off x="6477000" y="1676400"/>
            <a:ext cx="5105400" cy="3474720"/>
          </a:xfrm>
        </p:spPr>
        <p:txBody>
          <a:bodyPr>
            <a:normAutofit fontScale="92500" lnSpcReduction="20000"/>
          </a:bodyPr>
          <a:lstStyle/>
          <a:p>
            <a:pPr marL="0" indent="0">
              <a:buNone/>
            </a:pPr>
            <a:r>
              <a:rPr lang="en-US" sz="2200" b="1" dirty="0">
                <a:solidFill>
                  <a:srgbClr val="FF0000"/>
                </a:solidFill>
              </a:rPr>
              <a:t>Objectives for Students</a:t>
            </a:r>
          </a:p>
          <a:p>
            <a:r>
              <a:rPr lang="en-US" sz="1800" dirty="0"/>
              <a:t>Explain the meaning of the word emergency. </a:t>
            </a:r>
          </a:p>
          <a:p>
            <a:r>
              <a:rPr lang="en-US" sz="1800" dirty="0"/>
              <a:t>Dial 911 and “0” on a toy phone.</a:t>
            </a:r>
          </a:p>
          <a:p>
            <a:r>
              <a:rPr lang="en-US" sz="1800" dirty="0"/>
              <a:t>Practice saying their phone numbers.</a:t>
            </a:r>
          </a:p>
          <a:p>
            <a:r>
              <a:rPr lang="en-US" sz="1800" dirty="0"/>
              <a:t>Identify an Emergency Phone List.</a:t>
            </a:r>
          </a:p>
          <a:p>
            <a:pPr marL="0" indent="0">
              <a:buNone/>
            </a:pPr>
            <a:endParaRPr lang="en-US" sz="1800"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2825" t="21111" r="32825" b="27778"/>
          <a:stretch/>
        </p:blipFill>
        <p:spPr>
          <a:xfrm>
            <a:off x="10896600" y="404178"/>
            <a:ext cx="914400" cy="105155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9035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860" y="647208"/>
            <a:ext cx="10890700" cy="1200416"/>
          </a:xfrm>
        </p:spPr>
        <p:txBody>
          <a:bodyPr>
            <a:normAutofit fontScale="90000"/>
          </a:bodyPr>
          <a:lstStyle/>
          <a:p>
            <a:r>
              <a:rPr lang="en-US" b="1" i="1" dirty="0">
                <a:solidFill>
                  <a:srgbClr val="00B0F0"/>
                </a:solidFill>
              </a:rPr>
              <a:t>Our Mascots </a:t>
            </a:r>
            <a:r>
              <a:rPr lang="en-US" dirty="0"/>
              <a:t>have been designed to enhance the teachable moments, be memorable and fun. </a:t>
            </a:r>
            <a:br>
              <a:rPr lang="en-US" dirty="0"/>
            </a:br>
            <a:endParaRPr lang="en-US" dirty="0"/>
          </a:p>
        </p:txBody>
      </p:sp>
      <p:sp>
        <p:nvSpPr>
          <p:cNvPr id="3" name="Content Placeholder 2"/>
          <p:cNvSpPr>
            <a:spLocks noGrp="1"/>
          </p:cNvSpPr>
          <p:nvPr>
            <p:ph sz="half" idx="1"/>
          </p:nvPr>
        </p:nvSpPr>
        <p:spPr>
          <a:xfrm>
            <a:off x="1066800" y="1825625"/>
            <a:ext cx="6553200" cy="3279775"/>
          </a:xfrm>
        </p:spPr>
        <p:txBody>
          <a:bodyPr>
            <a:normAutofit/>
          </a:bodyPr>
          <a:lstStyle/>
          <a:p>
            <a:r>
              <a:rPr lang="en-US" b="1" dirty="0">
                <a:solidFill>
                  <a:srgbClr val="7030A0"/>
                </a:solidFill>
              </a:rPr>
              <a:t>Charlie Check-First </a:t>
            </a:r>
            <a:r>
              <a:rPr lang="en-US" dirty="0">
                <a:solidFill>
                  <a:srgbClr val="00B0F0"/>
                </a:solidFill>
              </a:rPr>
              <a:t>teaches children to:</a:t>
            </a:r>
          </a:p>
          <a:p>
            <a:pPr marL="0" indent="0">
              <a:buNone/>
            </a:pPr>
            <a:r>
              <a:rPr lang="en-US" b="1" dirty="0"/>
              <a:t>“</a:t>
            </a:r>
            <a:r>
              <a:rPr lang="en-US" b="1" dirty="0">
                <a:solidFill>
                  <a:srgbClr val="FF0000"/>
                </a:solidFill>
              </a:rPr>
              <a:t>Check First before you go </a:t>
            </a:r>
            <a:r>
              <a:rPr lang="en-US" b="1" u="sng" dirty="0">
                <a:solidFill>
                  <a:srgbClr val="FF0000"/>
                </a:solidFill>
              </a:rPr>
              <a:t>any</a:t>
            </a:r>
            <a:r>
              <a:rPr lang="en-US" b="1" dirty="0">
                <a:solidFill>
                  <a:srgbClr val="FF0000"/>
                </a:solidFill>
              </a:rPr>
              <a:t>where with </a:t>
            </a:r>
            <a:r>
              <a:rPr lang="en-US" b="1" u="sng" dirty="0">
                <a:solidFill>
                  <a:srgbClr val="FF0000"/>
                </a:solidFill>
              </a:rPr>
              <a:t>any</a:t>
            </a:r>
            <a:r>
              <a:rPr lang="en-US" b="1" dirty="0">
                <a:solidFill>
                  <a:srgbClr val="FF0000"/>
                </a:solidFill>
              </a:rPr>
              <a:t>one</a:t>
            </a:r>
            <a:r>
              <a:rPr lang="en-US" b="1" dirty="0"/>
              <a:t>.” </a:t>
            </a:r>
          </a:p>
          <a:p>
            <a:r>
              <a:rPr lang="en-US" b="1" dirty="0">
                <a:solidFill>
                  <a:srgbClr val="7030A0"/>
                </a:solidFill>
              </a:rPr>
              <a:t>KC Koala</a:t>
            </a:r>
            <a:r>
              <a:rPr lang="en-US" dirty="0">
                <a:solidFill>
                  <a:srgbClr val="7030A0"/>
                </a:solidFill>
              </a:rPr>
              <a:t> </a:t>
            </a:r>
            <a:r>
              <a:rPr lang="en-US" dirty="0">
                <a:solidFill>
                  <a:srgbClr val="00B0F0"/>
                </a:solidFill>
              </a:rPr>
              <a:t>reminds children that:</a:t>
            </a:r>
          </a:p>
          <a:p>
            <a:pPr marL="0" indent="0">
              <a:buNone/>
            </a:pPr>
            <a:r>
              <a:rPr lang="en-US" b="1" dirty="0"/>
              <a:t>“</a:t>
            </a:r>
            <a:r>
              <a:rPr lang="en-US" b="1" dirty="0">
                <a:solidFill>
                  <a:srgbClr val="FF0000"/>
                </a:solidFill>
              </a:rPr>
              <a:t>Kind and Caring is the way to be</a:t>
            </a:r>
            <a:r>
              <a:rPr lang="en-US" b="1" dirty="0"/>
              <a:t>!”</a:t>
            </a:r>
          </a:p>
          <a:p>
            <a:r>
              <a:rPr lang="en-US" b="1" dirty="0">
                <a:solidFill>
                  <a:srgbClr val="7030A0"/>
                </a:solidFill>
              </a:rPr>
              <a:t>Ima S.T.A.R. </a:t>
            </a:r>
            <a:r>
              <a:rPr lang="en-US" dirty="0">
                <a:solidFill>
                  <a:srgbClr val="00B0F0"/>
                </a:solidFill>
              </a:rPr>
              <a:t>says: </a:t>
            </a:r>
          </a:p>
          <a:p>
            <a:pPr marL="0" indent="0">
              <a:buNone/>
            </a:pPr>
            <a:r>
              <a:rPr lang="en-US" b="1" dirty="0"/>
              <a:t>“</a:t>
            </a:r>
            <a:r>
              <a:rPr lang="en-US" b="1" u="sng" dirty="0">
                <a:solidFill>
                  <a:srgbClr val="FF0000"/>
                </a:solidFill>
              </a:rPr>
              <a:t>S</a:t>
            </a:r>
            <a:r>
              <a:rPr lang="en-US" b="1" dirty="0">
                <a:solidFill>
                  <a:srgbClr val="FF0000"/>
                </a:solidFill>
              </a:rPr>
              <a:t>tand </a:t>
            </a:r>
            <a:r>
              <a:rPr lang="en-US" b="1" u="sng" dirty="0">
                <a:solidFill>
                  <a:srgbClr val="FF0000"/>
                </a:solidFill>
              </a:rPr>
              <a:t>T</a:t>
            </a:r>
            <a:r>
              <a:rPr lang="en-US" b="1" dirty="0">
                <a:solidFill>
                  <a:srgbClr val="FF0000"/>
                </a:solidFill>
              </a:rPr>
              <a:t>ogether </a:t>
            </a:r>
            <a:r>
              <a:rPr lang="en-US" b="1" u="sng" dirty="0">
                <a:solidFill>
                  <a:srgbClr val="FF0000"/>
                </a:solidFill>
              </a:rPr>
              <a:t>A</a:t>
            </a:r>
            <a:r>
              <a:rPr lang="en-US" b="1" dirty="0">
                <a:solidFill>
                  <a:srgbClr val="FF0000"/>
                </a:solidFill>
              </a:rPr>
              <a:t>ct </a:t>
            </a:r>
            <a:r>
              <a:rPr lang="en-US" b="1" u="sng" dirty="0">
                <a:solidFill>
                  <a:srgbClr val="FF0000"/>
                </a:solidFill>
              </a:rPr>
              <a:t>R</a:t>
            </a:r>
            <a:r>
              <a:rPr lang="en-US" b="1" dirty="0">
                <a:solidFill>
                  <a:srgbClr val="FF0000"/>
                </a:solidFill>
              </a:rPr>
              <a:t>esponsible</a:t>
            </a:r>
            <a:r>
              <a:rPr lang="en-US" b="1" dirty="0"/>
              <a:t>!” </a:t>
            </a:r>
            <a:endParaRPr lang="en-US" dirty="0"/>
          </a:p>
        </p:txBody>
      </p:sp>
      <p:pic>
        <p:nvPicPr>
          <p:cNvPr id="1026" name="Picture 2" descr="charlie poster new"/>
          <p:cNvPicPr>
            <a:picLocks noChangeAspect="1" noChangeArrowheads="1"/>
          </p:cNvPicPr>
          <p:nvPr/>
        </p:nvPicPr>
        <p:blipFill>
          <a:blip r:embed="rId3" cstate="print">
            <a:extLst>
              <a:ext uri="{28A0092B-C50C-407E-A947-70E740481C1C}">
                <a14:useLocalDpi xmlns:a14="http://schemas.microsoft.com/office/drawing/2010/main" val="0"/>
              </a:ext>
            </a:extLst>
          </a:blip>
          <a:srcRect b="22652"/>
          <a:stretch>
            <a:fillRect/>
          </a:stretch>
        </p:blipFill>
        <p:spPr bwMode="auto">
          <a:xfrm>
            <a:off x="8023465" y="1458763"/>
            <a:ext cx="922338" cy="1143000"/>
          </a:xfrm>
          <a:prstGeom prst="rect">
            <a:avLst/>
          </a:prstGeom>
          <a:noFill/>
          <a:ln w="12700"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27" name="Picture 3" descr="KC poster new"/>
          <p:cNvPicPr>
            <a:picLocks noChangeAspect="1" noChangeArrowheads="1"/>
          </p:cNvPicPr>
          <p:nvPr/>
        </p:nvPicPr>
        <p:blipFill>
          <a:blip r:embed="rId4" cstate="print">
            <a:extLst>
              <a:ext uri="{28A0092B-C50C-407E-A947-70E740481C1C}">
                <a14:useLocalDpi xmlns:a14="http://schemas.microsoft.com/office/drawing/2010/main" val="0"/>
              </a:ext>
            </a:extLst>
          </a:blip>
          <a:srcRect b="22652"/>
          <a:stretch>
            <a:fillRect/>
          </a:stretch>
        </p:blipFill>
        <p:spPr bwMode="auto">
          <a:xfrm>
            <a:off x="8023465" y="2813110"/>
            <a:ext cx="922338" cy="1143000"/>
          </a:xfrm>
          <a:prstGeom prst="rect">
            <a:avLst/>
          </a:prstGeom>
          <a:noFill/>
          <a:ln w="12700"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28" name="Picture 4" descr="R_Ima STAR"/>
          <p:cNvPicPr>
            <a:picLocks noChangeAspect="1" noChangeArrowheads="1"/>
          </p:cNvPicPr>
          <p:nvPr/>
        </p:nvPicPr>
        <p:blipFill>
          <a:blip r:embed="rId5" cstate="print">
            <a:extLst>
              <a:ext uri="{28A0092B-C50C-407E-A947-70E740481C1C}">
                <a14:useLocalDpi xmlns:a14="http://schemas.microsoft.com/office/drawing/2010/main" val="0"/>
              </a:ext>
            </a:extLst>
          </a:blip>
          <a:srcRect b="22791"/>
          <a:stretch>
            <a:fillRect/>
          </a:stretch>
        </p:blipFill>
        <p:spPr bwMode="auto">
          <a:xfrm>
            <a:off x="8060248" y="4167457"/>
            <a:ext cx="928687" cy="1147762"/>
          </a:xfrm>
          <a:prstGeom prst="rect">
            <a:avLst/>
          </a:prstGeom>
          <a:noFill/>
          <a:ln w="12700"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7" name="Picture 6">
            <a:extLst>
              <a:ext uri="{FF2B5EF4-FFF2-40B4-BE49-F238E27FC236}">
                <a16:creationId xmlns:a16="http://schemas.microsoft.com/office/drawing/2014/main" id="{C83B713D-DAE5-4C2B-86A8-717B80A763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8527" y="4953297"/>
            <a:ext cx="1285374" cy="1523406"/>
          </a:xfrm>
          <a:prstGeom prst="rect">
            <a:avLst/>
          </a:prstGeom>
        </p:spPr>
      </p:pic>
    </p:spTree>
    <p:extLst>
      <p:ext uri="{BB962C8B-B14F-4D97-AF65-F5344CB8AC3E}">
        <p14:creationId xmlns:p14="http://schemas.microsoft.com/office/powerpoint/2010/main" val="38661690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EMERGENCY INSTRUCTION</a:t>
            </a:r>
          </a:p>
        </p:txBody>
      </p:sp>
      <p:sp>
        <p:nvSpPr>
          <p:cNvPr id="3" name="Text Placeholder 2"/>
          <p:cNvSpPr>
            <a:spLocks noGrp="1"/>
          </p:cNvSpPr>
          <p:nvPr>
            <p:ph type="body" idx="1"/>
          </p:nvPr>
        </p:nvSpPr>
        <p:spPr/>
        <p:txBody>
          <a:bodyPr/>
          <a:lstStyle/>
          <a:p>
            <a:r>
              <a:rPr lang="en-US" b="1" dirty="0"/>
              <a:t>911 AND “0”</a:t>
            </a:r>
          </a:p>
        </p:txBody>
      </p:sp>
      <p:sp>
        <p:nvSpPr>
          <p:cNvPr id="4" name="Content Placeholder 3"/>
          <p:cNvSpPr>
            <a:spLocks noGrp="1"/>
          </p:cNvSpPr>
          <p:nvPr>
            <p:ph sz="half" idx="2"/>
          </p:nvPr>
        </p:nvSpPr>
        <p:spPr>
          <a:xfrm>
            <a:off x="1524000" y="2624666"/>
            <a:ext cx="4389120" cy="2675467"/>
          </a:xfrm>
        </p:spPr>
        <p:txBody>
          <a:bodyPr/>
          <a:lstStyle/>
          <a:p>
            <a:r>
              <a:rPr lang="en-US" dirty="0"/>
              <a:t>What is an emergency?</a:t>
            </a:r>
          </a:p>
          <a:p>
            <a:r>
              <a:rPr lang="en-US" dirty="0"/>
              <a:t>How to turn phone on.</a:t>
            </a:r>
          </a:p>
          <a:p>
            <a:r>
              <a:rPr lang="en-US" dirty="0"/>
              <a:t>How to dial 911</a:t>
            </a:r>
          </a:p>
          <a:p>
            <a:r>
              <a:rPr lang="en-US" dirty="0"/>
              <a:t>What to tell operator to get help?</a:t>
            </a:r>
          </a:p>
          <a:p>
            <a:pPr lvl="1"/>
            <a:r>
              <a:rPr lang="en-US" dirty="0"/>
              <a:t>[Name, phone number, location, emergency, their age.</a:t>
            </a:r>
          </a:p>
          <a:p>
            <a:endParaRPr lang="en-US" dirty="0"/>
          </a:p>
        </p:txBody>
      </p:sp>
      <p:sp>
        <p:nvSpPr>
          <p:cNvPr id="5" name="Text Placeholder 4"/>
          <p:cNvSpPr>
            <a:spLocks noGrp="1"/>
          </p:cNvSpPr>
          <p:nvPr>
            <p:ph type="body" sz="quarter" idx="3"/>
          </p:nvPr>
        </p:nvSpPr>
        <p:spPr/>
        <p:txBody>
          <a:bodyPr/>
          <a:lstStyle/>
          <a:p>
            <a:r>
              <a:rPr lang="en-US" b="1" dirty="0"/>
              <a:t>EMERGENCY PHONE LIST</a:t>
            </a:r>
          </a:p>
        </p:txBody>
      </p:sp>
      <p:sp>
        <p:nvSpPr>
          <p:cNvPr id="6" name="Content Placeholder 5"/>
          <p:cNvSpPr>
            <a:spLocks noGrp="1"/>
          </p:cNvSpPr>
          <p:nvPr>
            <p:ph sz="quarter" idx="4"/>
          </p:nvPr>
        </p:nvSpPr>
        <p:spPr/>
        <p:txBody>
          <a:bodyPr/>
          <a:lstStyle/>
          <a:p>
            <a:r>
              <a:rPr lang="en-US" dirty="0"/>
              <a:t>What is my phone number.</a:t>
            </a:r>
          </a:p>
          <a:p>
            <a:r>
              <a:rPr lang="en-US" dirty="0"/>
              <a:t>List of numbers for emergency.</a:t>
            </a: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32825" t="21111" r="32825" b="27778"/>
          <a:stretch/>
        </p:blipFill>
        <p:spPr>
          <a:xfrm>
            <a:off x="10896600" y="404178"/>
            <a:ext cx="914400" cy="105155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60730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EMERGENCY CLOSURE</a:t>
            </a:r>
          </a:p>
        </p:txBody>
      </p:sp>
      <p:sp>
        <p:nvSpPr>
          <p:cNvPr id="3" name="Rectangle 2"/>
          <p:cNvSpPr/>
          <p:nvPr/>
        </p:nvSpPr>
        <p:spPr>
          <a:xfrm>
            <a:off x="685800" y="1600200"/>
            <a:ext cx="11125200" cy="1800493"/>
          </a:xfrm>
          <a:prstGeom prst="rect">
            <a:avLst/>
          </a:prstGeom>
        </p:spPr>
        <p:txBody>
          <a:bodyPr wrap="square">
            <a:spAutoFit/>
          </a:bodyPr>
          <a:lstStyle/>
          <a:p>
            <a:pPr marL="342900" indent="-342900">
              <a:buFont typeface="Arial" panose="020B0604020202020204" pitchFamily="34" charset="0"/>
              <a:buChar char="•"/>
            </a:pPr>
            <a:r>
              <a:rPr lang="en-US" sz="2000" b="1" kern="1400" dirty="0">
                <a:latin typeface="Times New Roman" panose="02020603050405020304" pitchFamily="18" charset="0"/>
              </a:rPr>
              <a:t>Use Charlie’s brochure, “How to dial 9-1-1”.</a:t>
            </a:r>
          </a:p>
          <a:p>
            <a:endParaRPr lang="en-US" sz="2000" b="1" kern="1400" dirty="0">
              <a:latin typeface="Times New Roman" panose="02020603050405020304" pitchFamily="18" charset="0"/>
            </a:endParaRPr>
          </a:p>
          <a:p>
            <a:pPr marL="342900" indent="-342900">
              <a:buFont typeface="Arial" panose="020B0604020202020204" pitchFamily="34" charset="0"/>
              <a:buChar char="•"/>
            </a:pPr>
            <a:r>
              <a:rPr lang="en-US" sz="2000" b="1" kern="1400" dirty="0">
                <a:latin typeface="Times New Roman" panose="02020603050405020304" pitchFamily="18" charset="0"/>
              </a:rPr>
              <a:t>Use the Safety Kids Songs to reinforce the safety kids rules.</a:t>
            </a:r>
          </a:p>
          <a:p>
            <a:endParaRPr lang="en-US" sz="2000" b="1" kern="1400" dirty="0">
              <a:latin typeface="Times New Roman" panose="02020603050405020304" pitchFamily="18" charset="0"/>
            </a:endParaRPr>
          </a:p>
          <a:p>
            <a:pPr marL="342900" indent="-342900">
              <a:buFont typeface="Arial" panose="020B0604020202020204" pitchFamily="34" charset="0"/>
              <a:buChar char="•"/>
            </a:pPr>
            <a:r>
              <a:rPr lang="en-US" sz="2000" b="1" kern="1400" dirty="0">
                <a:latin typeface="Times New Roman" panose="02020603050405020304" pitchFamily="18" charset="0"/>
              </a:rPr>
              <a:t>Use any of the follow-up material to reinforce the lessons and skills taught.</a:t>
            </a:r>
            <a:endParaRPr lang="en-US" sz="2000" kern="1400" dirty="0">
              <a:latin typeface="Times New Roman" panose="02020603050405020304" pitchFamily="18" charset="0"/>
            </a:endParaRPr>
          </a:p>
          <a:p>
            <a:r>
              <a:rPr lang="en-US" sz="1100" kern="1400" dirty="0">
                <a:solidFill>
                  <a:srgbClr val="000000"/>
                </a:solidFill>
                <a:latin typeface="Times New Roman" panose="02020603050405020304" pitchFamily="18" charset="0"/>
              </a:rPr>
              <a:t> </a:t>
            </a:r>
            <a:endParaRPr lang="en-US" sz="1100" kern="1400" dirty="0">
              <a:ln>
                <a:noFill/>
              </a:ln>
              <a:solidFill>
                <a:srgbClr val="000000"/>
              </a:solidFill>
              <a:effectLst/>
              <a:latin typeface="Times New Roman" panose="02020603050405020304" pitchFamily="18"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2825" t="21111" r="32825" b="27778"/>
          <a:stretch/>
        </p:blipFill>
        <p:spPr>
          <a:xfrm>
            <a:off x="10896600" y="404178"/>
            <a:ext cx="914400" cy="105155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2966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a:solidFill>
                  <a:srgbClr val="0070C0"/>
                </a:solidFill>
              </a:rPr>
              <a:t> POWER NO LESSON</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2825" t="27778" r="32825" b="27778"/>
          <a:stretch/>
        </p:blipFill>
        <p:spPr>
          <a:xfrm>
            <a:off x="4229099" y="1905000"/>
            <a:ext cx="3048001" cy="3048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47637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343" y="152400"/>
            <a:ext cx="9829800" cy="1082674"/>
          </a:xfrm>
        </p:spPr>
        <p:txBody>
          <a:bodyPr/>
          <a:lstStyle/>
          <a:p>
            <a:r>
              <a:rPr lang="en-US" b="1" dirty="0">
                <a:solidFill>
                  <a:srgbClr val="0070C0"/>
                </a:solidFill>
              </a:rPr>
              <a:t>POWER NO TEACHING PROCEDURE</a:t>
            </a:r>
          </a:p>
        </p:txBody>
      </p:sp>
      <p:sp>
        <p:nvSpPr>
          <p:cNvPr id="3" name="Content Placeholder 2"/>
          <p:cNvSpPr>
            <a:spLocks noGrp="1"/>
          </p:cNvSpPr>
          <p:nvPr>
            <p:ph sz="half" idx="1"/>
          </p:nvPr>
        </p:nvSpPr>
        <p:spPr>
          <a:xfrm>
            <a:off x="533400" y="1670649"/>
            <a:ext cx="4876800" cy="3474720"/>
          </a:xfrm>
        </p:spPr>
        <p:txBody>
          <a:bodyPr>
            <a:normAutofit fontScale="92500" lnSpcReduction="20000"/>
          </a:bodyPr>
          <a:lstStyle/>
          <a:p>
            <a:pPr marL="0" indent="0">
              <a:spcBef>
                <a:spcPts val="600"/>
              </a:spcBef>
              <a:buNone/>
            </a:pPr>
            <a:r>
              <a:rPr lang="en-US" sz="2200" b="1" dirty="0">
                <a:solidFill>
                  <a:srgbClr val="FF0000"/>
                </a:solidFill>
              </a:rPr>
              <a:t>Materials Needed for Lessons</a:t>
            </a:r>
            <a:endParaRPr lang="en-US" sz="2200" b="1" u="sng" dirty="0">
              <a:solidFill>
                <a:srgbClr val="FF0000"/>
              </a:solidFill>
            </a:endParaRPr>
          </a:p>
          <a:p>
            <a:pPr>
              <a:spcBef>
                <a:spcPts val="600"/>
              </a:spcBef>
            </a:pPr>
            <a:r>
              <a:rPr lang="en-US" dirty="0"/>
              <a:t>Charlie Check-First doll or poster</a:t>
            </a:r>
          </a:p>
          <a:p>
            <a:pPr>
              <a:spcBef>
                <a:spcPts val="600"/>
              </a:spcBef>
            </a:pPr>
            <a:r>
              <a:rPr lang="en-US" i="1" dirty="0"/>
              <a:t>Toys</a:t>
            </a:r>
            <a:r>
              <a:rPr lang="en-US" dirty="0"/>
              <a:t> poster </a:t>
            </a:r>
          </a:p>
          <a:p>
            <a:pPr>
              <a:spcBef>
                <a:spcPts val="600"/>
              </a:spcBef>
            </a:pPr>
            <a:r>
              <a:rPr lang="en-US" dirty="0"/>
              <a:t>A decorated box or bag to be your Safety Toy Box</a:t>
            </a:r>
          </a:p>
          <a:p>
            <a:pPr>
              <a:spcBef>
                <a:spcPts val="600"/>
              </a:spcBef>
            </a:pPr>
            <a:r>
              <a:rPr lang="en-US" dirty="0"/>
              <a:t>Assorted objects to put in Toy Box (some that represent the items on the poster [lesson topics] and some that do not)</a:t>
            </a:r>
          </a:p>
          <a:p>
            <a:pPr>
              <a:spcBef>
                <a:spcPts val="600"/>
              </a:spcBef>
            </a:pPr>
            <a:r>
              <a:rPr lang="en-US" b="1" dirty="0">
                <a:solidFill>
                  <a:srgbClr val="00B0F0"/>
                </a:solidFill>
              </a:rPr>
              <a:t>Wooden blocks with the letters N and O; or cards with the letters N and O printed on them</a:t>
            </a:r>
          </a:p>
          <a:p>
            <a:pPr>
              <a:spcBef>
                <a:spcPts val="600"/>
              </a:spcBef>
            </a:pPr>
            <a:r>
              <a:rPr lang="en-US" i="1" dirty="0"/>
              <a:t>Safety Kids Songs</a:t>
            </a:r>
            <a:r>
              <a:rPr lang="en-US" dirty="0"/>
              <a:t> (optional)</a:t>
            </a:r>
          </a:p>
          <a:p>
            <a:pPr>
              <a:spcBef>
                <a:spcPts val="600"/>
              </a:spcBef>
            </a:pPr>
            <a:r>
              <a:rPr lang="en-US" dirty="0"/>
              <a:t>Letter to the Parents/Guardian (Appendix)</a:t>
            </a:r>
          </a:p>
          <a:p>
            <a:endParaRPr lang="en-US" dirty="0"/>
          </a:p>
          <a:p>
            <a:endParaRPr lang="en-US" dirty="0"/>
          </a:p>
        </p:txBody>
      </p:sp>
      <p:sp>
        <p:nvSpPr>
          <p:cNvPr id="4" name="Content Placeholder 3"/>
          <p:cNvSpPr>
            <a:spLocks noGrp="1"/>
          </p:cNvSpPr>
          <p:nvPr>
            <p:ph sz="half" idx="2"/>
          </p:nvPr>
        </p:nvSpPr>
        <p:spPr>
          <a:xfrm>
            <a:off x="5753100" y="1676400"/>
            <a:ext cx="5829300" cy="3474720"/>
          </a:xfrm>
        </p:spPr>
        <p:txBody>
          <a:bodyPr>
            <a:normAutofit fontScale="92500" lnSpcReduction="20000"/>
          </a:bodyPr>
          <a:lstStyle/>
          <a:p>
            <a:pPr marL="0" indent="0">
              <a:buNone/>
            </a:pPr>
            <a:r>
              <a:rPr lang="en-US" sz="2200" b="1" dirty="0">
                <a:solidFill>
                  <a:srgbClr val="FF0000"/>
                </a:solidFill>
              </a:rPr>
              <a:t>Objectives for Students</a:t>
            </a:r>
          </a:p>
          <a:p>
            <a:r>
              <a:rPr lang="en-US" sz="1800" dirty="0"/>
              <a:t>Name the three steps in the Power NO.</a:t>
            </a:r>
          </a:p>
          <a:p>
            <a:r>
              <a:rPr lang="en-US" sz="1800" dirty="0"/>
              <a:t>State one good time to use the Power NO.</a:t>
            </a:r>
          </a:p>
          <a:p>
            <a:r>
              <a:rPr lang="en-US" sz="1800" dirty="0"/>
              <a:t>Explain what to do if someone tries to make them go somewhere against their wishes.</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2825" t="27778" r="32825" b="27778"/>
          <a:stretch/>
        </p:blipFill>
        <p:spPr>
          <a:xfrm>
            <a:off x="10668000" y="541337"/>
            <a:ext cx="914400" cy="9144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1736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POWER NO INSTRUCTION</a:t>
            </a:r>
          </a:p>
        </p:txBody>
      </p:sp>
      <p:sp>
        <p:nvSpPr>
          <p:cNvPr id="3" name="Text Placeholder 2"/>
          <p:cNvSpPr>
            <a:spLocks noGrp="1"/>
          </p:cNvSpPr>
          <p:nvPr>
            <p:ph type="body" idx="1"/>
          </p:nvPr>
        </p:nvSpPr>
        <p:spPr>
          <a:xfrm>
            <a:off x="914400" y="1831033"/>
            <a:ext cx="5562600" cy="795867"/>
          </a:xfrm>
        </p:spPr>
        <p:txBody>
          <a:bodyPr/>
          <a:lstStyle/>
          <a:p>
            <a:r>
              <a:rPr lang="en-US" b="1" dirty="0"/>
              <a:t>WRONG, UNSAFE OR HARMFUL</a:t>
            </a:r>
          </a:p>
        </p:txBody>
      </p:sp>
      <p:sp>
        <p:nvSpPr>
          <p:cNvPr id="4" name="Content Placeholder 3"/>
          <p:cNvSpPr>
            <a:spLocks noGrp="1"/>
          </p:cNvSpPr>
          <p:nvPr>
            <p:ph sz="half" idx="2"/>
          </p:nvPr>
        </p:nvSpPr>
        <p:spPr>
          <a:xfrm>
            <a:off x="838200" y="2624666"/>
            <a:ext cx="5074920" cy="2675467"/>
          </a:xfrm>
        </p:spPr>
        <p:txBody>
          <a:bodyPr/>
          <a:lstStyle/>
          <a:p>
            <a:pPr>
              <a:spcBef>
                <a:spcPts val="600"/>
              </a:spcBef>
            </a:pPr>
            <a:r>
              <a:rPr lang="en-US" dirty="0"/>
              <a:t>If it is wrong, unsafe, or harmful to you, then you need to use the Power NO.</a:t>
            </a:r>
          </a:p>
          <a:p>
            <a:r>
              <a:rPr lang="en-US" dirty="0"/>
              <a:t>Not OK touch. [</a:t>
            </a:r>
            <a:r>
              <a:rPr lang="en-US" b="1" dirty="0">
                <a:solidFill>
                  <a:srgbClr val="FF0000"/>
                </a:solidFill>
              </a:rPr>
              <a:t>SENSITIVE TOPIC</a:t>
            </a:r>
            <a:r>
              <a:rPr lang="en-US" dirty="0"/>
              <a:t>]</a:t>
            </a:r>
          </a:p>
          <a:p>
            <a:r>
              <a:rPr lang="en-US" dirty="0"/>
              <a:t>If someone grabs you.</a:t>
            </a:r>
          </a:p>
        </p:txBody>
      </p:sp>
      <p:sp>
        <p:nvSpPr>
          <p:cNvPr id="5" name="Text Placeholder 4"/>
          <p:cNvSpPr>
            <a:spLocks noGrp="1"/>
          </p:cNvSpPr>
          <p:nvPr>
            <p:ph type="body" sz="quarter" idx="3"/>
          </p:nvPr>
        </p:nvSpPr>
        <p:spPr>
          <a:xfrm>
            <a:off x="6934200" y="1828798"/>
            <a:ext cx="4465320" cy="795867"/>
          </a:xfrm>
        </p:spPr>
        <p:txBody>
          <a:bodyPr/>
          <a:lstStyle/>
          <a:p>
            <a:r>
              <a:rPr lang="en-US" b="1" dirty="0"/>
              <a:t>NO - GO - TELL</a:t>
            </a:r>
          </a:p>
        </p:txBody>
      </p:sp>
      <p:sp>
        <p:nvSpPr>
          <p:cNvPr id="6" name="Content Placeholder 5"/>
          <p:cNvSpPr>
            <a:spLocks noGrp="1"/>
          </p:cNvSpPr>
          <p:nvPr>
            <p:ph sz="quarter" idx="4"/>
          </p:nvPr>
        </p:nvSpPr>
        <p:spPr>
          <a:xfrm>
            <a:off x="6934200" y="2624665"/>
            <a:ext cx="4648200" cy="2675467"/>
          </a:xfrm>
        </p:spPr>
        <p:txBody>
          <a:bodyPr/>
          <a:lstStyle/>
          <a:p>
            <a:pPr>
              <a:spcBef>
                <a:spcPts val="600"/>
              </a:spcBef>
            </a:pPr>
            <a:r>
              <a:rPr lang="en-US" dirty="0"/>
              <a:t>There are 3 steps for the Power NO:</a:t>
            </a:r>
          </a:p>
          <a:p>
            <a:pPr marL="457200" indent="-457200">
              <a:spcBef>
                <a:spcPts val="600"/>
              </a:spcBef>
              <a:buFont typeface="+mj-lt"/>
              <a:buAutoNum type="arabicPeriod"/>
            </a:pPr>
            <a:r>
              <a:rPr lang="en-US" dirty="0"/>
              <a:t>Say NO.</a:t>
            </a:r>
          </a:p>
          <a:p>
            <a:pPr marL="457200" indent="-457200">
              <a:spcBef>
                <a:spcPts val="600"/>
              </a:spcBef>
              <a:buFont typeface="+mj-lt"/>
              <a:buAutoNum type="arabicPeriod"/>
            </a:pPr>
            <a:r>
              <a:rPr lang="en-US" dirty="0"/>
              <a:t>Get away from the situation.</a:t>
            </a:r>
          </a:p>
          <a:p>
            <a:pPr marL="457200" indent="-457200">
              <a:spcBef>
                <a:spcPts val="600"/>
              </a:spcBef>
              <a:buFont typeface="+mj-lt"/>
              <a:buAutoNum type="arabicPeriod"/>
            </a:pPr>
            <a:r>
              <a:rPr lang="en-US" dirty="0"/>
              <a:t>Tell an adult.</a:t>
            </a:r>
          </a:p>
          <a:p>
            <a:endParaRPr lang="en-US"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32825" t="27778" r="32825" b="27778"/>
          <a:stretch/>
        </p:blipFill>
        <p:spPr>
          <a:xfrm>
            <a:off x="10668000" y="541337"/>
            <a:ext cx="914400" cy="9144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0648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POWER NO CLOSURE</a:t>
            </a:r>
          </a:p>
        </p:txBody>
      </p:sp>
      <p:sp>
        <p:nvSpPr>
          <p:cNvPr id="3" name="Rectangle 2"/>
          <p:cNvSpPr/>
          <p:nvPr/>
        </p:nvSpPr>
        <p:spPr>
          <a:xfrm>
            <a:off x="685800" y="1600200"/>
            <a:ext cx="11125200" cy="3339376"/>
          </a:xfrm>
          <a:prstGeom prst="rect">
            <a:avLst/>
          </a:prstGeom>
        </p:spPr>
        <p:txBody>
          <a:bodyPr wrap="square">
            <a:spAutoFit/>
          </a:bodyPr>
          <a:lstStyle/>
          <a:p>
            <a:pPr marL="342900" indent="-342900">
              <a:buFont typeface="Arial" panose="020B0604020202020204" pitchFamily="34" charset="0"/>
              <a:buChar char="•"/>
            </a:pPr>
            <a:r>
              <a:rPr lang="en-US" sz="2000" b="1" kern="1400" dirty="0">
                <a:latin typeface="Times New Roman" panose="02020603050405020304" pitchFamily="18" charset="0"/>
              </a:rPr>
              <a:t>Review the three steps for the Power NO:  </a:t>
            </a:r>
            <a:r>
              <a:rPr lang="en-US" sz="2000" b="1" kern="1400" dirty="0">
                <a:solidFill>
                  <a:srgbClr val="FF0000"/>
                </a:solidFill>
                <a:latin typeface="Times New Roman" panose="02020603050405020304" pitchFamily="18" charset="0"/>
              </a:rPr>
              <a:t>NO!  GO!  TELL!  </a:t>
            </a:r>
          </a:p>
          <a:p>
            <a:endParaRPr lang="en-US" sz="2000" b="1" kern="1400" dirty="0">
              <a:latin typeface="Times New Roman" panose="02020603050405020304" pitchFamily="18" charset="0"/>
            </a:endParaRPr>
          </a:p>
          <a:p>
            <a:r>
              <a:rPr lang="en-US" sz="2000" b="1" kern="1400" dirty="0">
                <a:solidFill>
                  <a:srgbClr val="00B0F0"/>
                </a:solidFill>
                <a:latin typeface="Times New Roman" panose="02020603050405020304" pitchFamily="18" charset="0"/>
              </a:rPr>
              <a:t>	1. Say NO.     2. Get away from the situation.     3. Tell an adult.</a:t>
            </a:r>
          </a:p>
          <a:p>
            <a:endParaRPr lang="en-US" sz="2000" b="1" kern="1400" dirty="0">
              <a:latin typeface="Times New Roman" panose="02020603050405020304" pitchFamily="18" charset="0"/>
            </a:endParaRPr>
          </a:p>
          <a:p>
            <a:pPr marL="342900" indent="-342900">
              <a:buFont typeface="Arial" panose="020B0604020202020204" pitchFamily="34" charset="0"/>
              <a:buChar char="•"/>
            </a:pPr>
            <a:r>
              <a:rPr lang="en-US" sz="2000" b="1" kern="1400" dirty="0">
                <a:latin typeface="Times New Roman" panose="02020603050405020304" pitchFamily="18" charset="0"/>
              </a:rPr>
              <a:t>Be sure to make good decisions.  It is a smart decision to Check First!  If you cannot check, be sure to say NO.  The Power NO can help you!</a:t>
            </a:r>
          </a:p>
          <a:p>
            <a:endParaRPr lang="en-US" sz="2000" b="1" kern="1400" dirty="0">
              <a:latin typeface="Times New Roman" panose="02020603050405020304" pitchFamily="18" charset="0"/>
            </a:endParaRPr>
          </a:p>
          <a:p>
            <a:pPr marL="342900" indent="-342900">
              <a:buFont typeface="Arial" panose="020B0604020202020204" pitchFamily="34" charset="0"/>
              <a:buChar char="•"/>
            </a:pPr>
            <a:r>
              <a:rPr lang="en-US" sz="2000" b="1" kern="1400" dirty="0">
                <a:latin typeface="Times New Roman" panose="02020603050405020304" pitchFamily="18" charset="0"/>
              </a:rPr>
              <a:t>Use the Safety Kids Songs to reinforce the safety kids rules.</a:t>
            </a:r>
          </a:p>
          <a:p>
            <a:endParaRPr lang="en-US" sz="2000" b="1" kern="1400" dirty="0">
              <a:latin typeface="Times New Roman" panose="02020603050405020304" pitchFamily="18" charset="0"/>
            </a:endParaRPr>
          </a:p>
          <a:p>
            <a:pPr marL="342900" indent="-342900">
              <a:buFont typeface="Arial" panose="020B0604020202020204" pitchFamily="34" charset="0"/>
              <a:buChar char="•"/>
            </a:pPr>
            <a:r>
              <a:rPr lang="en-US" sz="2000" b="1" kern="1400" dirty="0">
                <a:latin typeface="Times New Roman" panose="02020603050405020304" pitchFamily="18" charset="0"/>
              </a:rPr>
              <a:t>Use any of the follow-up material to reinforce the lessons and skills taught.</a:t>
            </a:r>
            <a:endParaRPr lang="en-US" sz="2000" kern="1400" dirty="0">
              <a:latin typeface="Times New Roman" panose="02020603050405020304" pitchFamily="18" charset="0"/>
            </a:endParaRPr>
          </a:p>
          <a:p>
            <a:r>
              <a:rPr lang="en-US" sz="1100" kern="1400" dirty="0">
                <a:solidFill>
                  <a:srgbClr val="000000"/>
                </a:solidFill>
                <a:latin typeface="Times New Roman" panose="02020603050405020304" pitchFamily="18" charset="0"/>
              </a:rPr>
              <a:t> </a:t>
            </a:r>
            <a:endParaRPr lang="en-US" sz="1100" kern="1400" dirty="0">
              <a:ln>
                <a:noFill/>
              </a:ln>
              <a:solidFill>
                <a:srgbClr val="000000"/>
              </a:solidFill>
              <a:effectLst/>
              <a:latin typeface="Times New Roman" panose="02020603050405020304" pitchFamily="18"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2825" t="27778" r="32825" b="27778"/>
          <a:stretch/>
        </p:blipFill>
        <p:spPr>
          <a:xfrm>
            <a:off x="10668000" y="541337"/>
            <a:ext cx="914400" cy="9144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68365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a:solidFill>
                  <a:srgbClr val="0070C0"/>
                </a:solidFill>
              </a:rPr>
              <a:t> KIND &amp; CARING LESSON</a:t>
            </a:r>
          </a:p>
        </p:txBody>
      </p:sp>
      <p:grpSp>
        <p:nvGrpSpPr>
          <p:cNvPr id="8" name="Group 7"/>
          <p:cNvGrpSpPr/>
          <p:nvPr/>
        </p:nvGrpSpPr>
        <p:grpSpPr>
          <a:xfrm>
            <a:off x="4190999" y="1905000"/>
            <a:ext cx="3124201" cy="3124200"/>
            <a:chOff x="4495800" y="1905000"/>
            <a:chExt cx="3124201" cy="312420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1966" t="27778" r="32825" b="26667"/>
            <a:stretch/>
          </p:blipFill>
          <p:spPr>
            <a:xfrm>
              <a:off x="4495800" y="1905000"/>
              <a:ext cx="3124201" cy="3124200"/>
            </a:xfrm>
            <a:prstGeom prst="rect">
              <a:avLst/>
            </a:prstGeom>
          </p:spPr>
        </p:pic>
        <p:sp>
          <p:nvSpPr>
            <p:cNvPr id="5" name="Oval 4"/>
            <p:cNvSpPr/>
            <p:nvPr/>
          </p:nvSpPr>
          <p:spPr>
            <a:xfrm>
              <a:off x="4572000" y="1981200"/>
              <a:ext cx="2971800" cy="2971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9114" y="2362200"/>
              <a:ext cx="1197572" cy="1524000"/>
            </a:xfrm>
            <a:prstGeom prst="rect">
              <a:avLst/>
            </a:prstGeom>
          </p:spPr>
        </p:pic>
        <p:sp>
          <p:nvSpPr>
            <p:cNvPr id="7" name="TextBox 6"/>
            <p:cNvSpPr txBox="1"/>
            <p:nvPr/>
          </p:nvSpPr>
          <p:spPr>
            <a:xfrm>
              <a:off x="4832584" y="3880449"/>
              <a:ext cx="2526830" cy="461665"/>
            </a:xfrm>
            <a:prstGeom prst="rect">
              <a:avLst/>
            </a:prstGeom>
            <a:noFill/>
          </p:spPr>
          <p:txBody>
            <a:bodyPr wrap="square" rtlCol="0">
              <a:spAutoFit/>
            </a:bodyPr>
            <a:lstStyle/>
            <a:p>
              <a:r>
                <a:rPr lang="en-US" sz="2400" b="1" dirty="0">
                  <a:solidFill>
                    <a:schemeClr val="bg1"/>
                  </a:solidFill>
                </a:rPr>
                <a:t>KIND &amp; CARING</a:t>
              </a:r>
            </a:p>
          </p:txBody>
        </p:sp>
      </p:grpSp>
    </p:spTree>
    <p:extLst>
      <p:ext uri="{BB962C8B-B14F-4D97-AF65-F5344CB8AC3E}">
        <p14:creationId xmlns:p14="http://schemas.microsoft.com/office/powerpoint/2010/main" val="376177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343" y="152400"/>
            <a:ext cx="9829800" cy="1082674"/>
          </a:xfrm>
        </p:spPr>
        <p:txBody>
          <a:bodyPr/>
          <a:lstStyle/>
          <a:p>
            <a:r>
              <a:rPr lang="en-US" b="1" dirty="0">
                <a:solidFill>
                  <a:srgbClr val="0070C0"/>
                </a:solidFill>
              </a:rPr>
              <a:t>KIND &amp; CARING TEACHING PROCEDURE</a:t>
            </a:r>
          </a:p>
        </p:txBody>
      </p:sp>
      <p:sp>
        <p:nvSpPr>
          <p:cNvPr id="3" name="Content Placeholder 2"/>
          <p:cNvSpPr>
            <a:spLocks noGrp="1"/>
          </p:cNvSpPr>
          <p:nvPr>
            <p:ph sz="half" idx="1"/>
          </p:nvPr>
        </p:nvSpPr>
        <p:spPr>
          <a:xfrm>
            <a:off x="533400" y="1670649"/>
            <a:ext cx="4876800" cy="3474720"/>
          </a:xfrm>
        </p:spPr>
        <p:txBody>
          <a:bodyPr>
            <a:normAutofit fontScale="92500" lnSpcReduction="10000"/>
          </a:bodyPr>
          <a:lstStyle/>
          <a:p>
            <a:pPr marL="0" indent="0">
              <a:spcBef>
                <a:spcPts val="600"/>
              </a:spcBef>
              <a:buNone/>
            </a:pPr>
            <a:r>
              <a:rPr lang="en-US" sz="2200" b="1" dirty="0">
                <a:solidFill>
                  <a:srgbClr val="FF0000"/>
                </a:solidFill>
              </a:rPr>
              <a:t>Materials Needed for Lessons</a:t>
            </a:r>
            <a:endParaRPr lang="en-US" sz="2200" b="1" u="sng" dirty="0">
              <a:solidFill>
                <a:srgbClr val="FF0000"/>
              </a:solidFill>
            </a:endParaRPr>
          </a:p>
          <a:p>
            <a:pPr>
              <a:spcBef>
                <a:spcPts val="600"/>
              </a:spcBef>
            </a:pPr>
            <a:r>
              <a:rPr lang="en-US" dirty="0"/>
              <a:t>Charlie Check-First doll or poster</a:t>
            </a:r>
          </a:p>
          <a:p>
            <a:pPr>
              <a:spcBef>
                <a:spcPts val="600"/>
              </a:spcBef>
            </a:pPr>
            <a:r>
              <a:rPr lang="en-US" b="1" dirty="0">
                <a:solidFill>
                  <a:srgbClr val="00B0F0"/>
                </a:solidFill>
              </a:rPr>
              <a:t>KC Koala doll or poster</a:t>
            </a:r>
            <a:endParaRPr lang="en-US" dirty="0"/>
          </a:p>
          <a:p>
            <a:pPr>
              <a:spcBef>
                <a:spcPts val="600"/>
              </a:spcBef>
            </a:pPr>
            <a:r>
              <a:rPr lang="en-US" i="1" dirty="0"/>
              <a:t>Toys</a:t>
            </a:r>
            <a:r>
              <a:rPr lang="en-US" dirty="0"/>
              <a:t> poster </a:t>
            </a:r>
          </a:p>
          <a:p>
            <a:pPr>
              <a:spcBef>
                <a:spcPts val="600"/>
              </a:spcBef>
            </a:pPr>
            <a:r>
              <a:rPr lang="en-US" dirty="0"/>
              <a:t>A decorated box or bag to be your Safety Toy Box</a:t>
            </a:r>
          </a:p>
          <a:p>
            <a:pPr>
              <a:spcBef>
                <a:spcPts val="600"/>
              </a:spcBef>
            </a:pPr>
            <a:r>
              <a:rPr lang="en-US" dirty="0"/>
              <a:t>Assorted objects to put in Toy Box (some that represent the items on the poster [lesson topics] and some that do not)</a:t>
            </a:r>
          </a:p>
          <a:p>
            <a:pPr>
              <a:spcBef>
                <a:spcPts val="600"/>
              </a:spcBef>
            </a:pPr>
            <a:r>
              <a:rPr lang="en-US" i="1" dirty="0"/>
              <a:t>Safety Kids Songs</a:t>
            </a:r>
            <a:r>
              <a:rPr lang="en-US" dirty="0"/>
              <a:t> (optional)</a:t>
            </a:r>
          </a:p>
          <a:p>
            <a:pPr>
              <a:spcBef>
                <a:spcPts val="600"/>
              </a:spcBef>
            </a:pPr>
            <a:r>
              <a:rPr lang="en-US" dirty="0"/>
              <a:t>Letter to the Parents/Guardian (Appendix)</a:t>
            </a:r>
          </a:p>
          <a:p>
            <a:endParaRPr lang="en-US" dirty="0"/>
          </a:p>
          <a:p>
            <a:endParaRPr lang="en-US" dirty="0"/>
          </a:p>
        </p:txBody>
      </p:sp>
      <p:sp>
        <p:nvSpPr>
          <p:cNvPr id="4" name="Content Placeholder 3"/>
          <p:cNvSpPr>
            <a:spLocks noGrp="1"/>
          </p:cNvSpPr>
          <p:nvPr>
            <p:ph sz="half" idx="2"/>
          </p:nvPr>
        </p:nvSpPr>
        <p:spPr>
          <a:xfrm>
            <a:off x="5753100" y="1676400"/>
            <a:ext cx="5829300" cy="3474720"/>
          </a:xfrm>
        </p:spPr>
        <p:txBody>
          <a:bodyPr>
            <a:normAutofit fontScale="92500" lnSpcReduction="10000"/>
          </a:bodyPr>
          <a:lstStyle/>
          <a:p>
            <a:pPr marL="0" indent="0">
              <a:buNone/>
            </a:pPr>
            <a:r>
              <a:rPr lang="en-US" sz="2200" b="1" dirty="0">
                <a:solidFill>
                  <a:srgbClr val="FF0000"/>
                </a:solidFill>
              </a:rPr>
              <a:t>Objectives for Students</a:t>
            </a:r>
          </a:p>
          <a:p>
            <a:r>
              <a:rPr lang="en-US" sz="1800" dirty="0"/>
              <a:t> Identify KC Koala.</a:t>
            </a:r>
          </a:p>
          <a:p>
            <a:r>
              <a:rPr lang="en-US" sz="1800" dirty="0"/>
              <a:t> State the slogan, “Kind and Caring is the way to be!”</a:t>
            </a:r>
          </a:p>
          <a:p>
            <a:r>
              <a:rPr lang="en-US" sz="1800" dirty="0"/>
              <a:t> Explain the meaning of kind and caring.</a:t>
            </a:r>
          </a:p>
          <a:p>
            <a:r>
              <a:rPr lang="en-US" sz="1800" dirty="0"/>
              <a:t> Give one example of an act of kindness.</a:t>
            </a:r>
          </a:p>
        </p:txBody>
      </p:sp>
      <p:grpSp>
        <p:nvGrpSpPr>
          <p:cNvPr id="7" name="Group 6"/>
          <p:cNvGrpSpPr/>
          <p:nvPr/>
        </p:nvGrpSpPr>
        <p:grpSpPr>
          <a:xfrm>
            <a:off x="10515600" y="541337"/>
            <a:ext cx="990600" cy="914400"/>
            <a:chOff x="8371610" y="1295400"/>
            <a:chExt cx="3124201" cy="312420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31966" t="27778" r="32825" b="26667"/>
            <a:stretch/>
          </p:blipFill>
          <p:spPr>
            <a:xfrm>
              <a:off x="8371610" y="1295400"/>
              <a:ext cx="3124201" cy="3124200"/>
            </a:xfrm>
            <a:prstGeom prst="rect">
              <a:avLst/>
            </a:prstGeom>
          </p:spPr>
        </p:pic>
        <p:sp>
          <p:nvSpPr>
            <p:cNvPr id="9" name="Oval 8"/>
            <p:cNvSpPr/>
            <p:nvPr/>
          </p:nvSpPr>
          <p:spPr>
            <a:xfrm>
              <a:off x="8447810" y="1371600"/>
              <a:ext cx="2971800" cy="2971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1807234"/>
              <a:ext cx="1616722" cy="2057400"/>
            </a:xfrm>
            <a:prstGeom prst="rect">
              <a:avLst/>
            </a:prstGeom>
          </p:spPr>
        </p:pic>
      </p:grpSp>
    </p:spTree>
    <p:extLst>
      <p:ext uri="{BB962C8B-B14F-4D97-AF65-F5344CB8AC3E}">
        <p14:creationId xmlns:p14="http://schemas.microsoft.com/office/powerpoint/2010/main" val="170196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KIND &amp; CARING INSTRUCTION</a:t>
            </a:r>
          </a:p>
        </p:txBody>
      </p:sp>
      <p:sp>
        <p:nvSpPr>
          <p:cNvPr id="3" name="Text Placeholder 2"/>
          <p:cNvSpPr>
            <a:spLocks noGrp="1"/>
          </p:cNvSpPr>
          <p:nvPr>
            <p:ph type="body" idx="1"/>
          </p:nvPr>
        </p:nvSpPr>
        <p:spPr>
          <a:xfrm>
            <a:off x="838200" y="1831033"/>
            <a:ext cx="5638800" cy="795867"/>
          </a:xfrm>
        </p:spPr>
        <p:txBody>
          <a:bodyPr/>
          <a:lstStyle/>
          <a:p>
            <a:r>
              <a:rPr lang="en-US" b="1" dirty="0"/>
              <a:t>“Kind and Caring is the way to be!” </a:t>
            </a:r>
          </a:p>
        </p:txBody>
      </p:sp>
      <p:sp>
        <p:nvSpPr>
          <p:cNvPr id="4" name="Content Placeholder 3"/>
          <p:cNvSpPr>
            <a:spLocks noGrp="1"/>
          </p:cNvSpPr>
          <p:nvPr>
            <p:ph sz="half" idx="2"/>
          </p:nvPr>
        </p:nvSpPr>
        <p:spPr>
          <a:xfrm>
            <a:off x="838200" y="2624666"/>
            <a:ext cx="5074920" cy="2675467"/>
          </a:xfrm>
        </p:spPr>
        <p:txBody>
          <a:bodyPr/>
          <a:lstStyle/>
          <a:p>
            <a:pPr>
              <a:spcBef>
                <a:spcPts val="600"/>
              </a:spcBef>
            </a:pPr>
            <a:r>
              <a:rPr lang="en-US" dirty="0"/>
              <a:t>Who is K.C. KOALA?</a:t>
            </a:r>
          </a:p>
          <a:p>
            <a:pPr>
              <a:spcBef>
                <a:spcPts val="600"/>
              </a:spcBef>
            </a:pPr>
            <a:r>
              <a:rPr lang="en-US" dirty="0"/>
              <a:t>What does it mean to be kind?</a:t>
            </a:r>
          </a:p>
          <a:p>
            <a:pPr>
              <a:spcBef>
                <a:spcPts val="600"/>
              </a:spcBef>
            </a:pPr>
            <a:r>
              <a:rPr lang="en-US" dirty="0"/>
              <a:t>What does it mean to be caring?</a:t>
            </a:r>
          </a:p>
          <a:p>
            <a:pPr marL="0" indent="0">
              <a:spcBef>
                <a:spcPts val="600"/>
              </a:spcBef>
              <a:buNone/>
            </a:pPr>
            <a:endParaRPr lang="en-US" dirty="0"/>
          </a:p>
        </p:txBody>
      </p:sp>
      <p:sp>
        <p:nvSpPr>
          <p:cNvPr id="5" name="Text Placeholder 4"/>
          <p:cNvSpPr>
            <a:spLocks noGrp="1"/>
          </p:cNvSpPr>
          <p:nvPr>
            <p:ph type="body" sz="quarter" idx="3"/>
          </p:nvPr>
        </p:nvSpPr>
        <p:spPr>
          <a:xfrm>
            <a:off x="6934200" y="1828798"/>
            <a:ext cx="4465320" cy="795867"/>
          </a:xfrm>
        </p:spPr>
        <p:txBody>
          <a:bodyPr/>
          <a:lstStyle/>
          <a:p>
            <a:r>
              <a:rPr lang="en-US" b="1" dirty="0"/>
              <a:t>ACTS OF KINDNESS</a:t>
            </a:r>
          </a:p>
        </p:txBody>
      </p:sp>
      <p:sp>
        <p:nvSpPr>
          <p:cNvPr id="6" name="Content Placeholder 5"/>
          <p:cNvSpPr>
            <a:spLocks noGrp="1"/>
          </p:cNvSpPr>
          <p:nvPr>
            <p:ph sz="quarter" idx="4"/>
          </p:nvPr>
        </p:nvSpPr>
        <p:spPr>
          <a:xfrm>
            <a:off x="6934200" y="2624665"/>
            <a:ext cx="4648200" cy="2675467"/>
          </a:xfrm>
        </p:spPr>
        <p:txBody>
          <a:bodyPr/>
          <a:lstStyle/>
          <a:p>
            <a:pPr>
              <a:spcBef>
                <a:spcPts val="600"/>
              </a:spcBef>
            </a:pPr>
            <a:r>
              <a:rPr lang="en-US" dirty="0"/>
              <a:t>Share when you were kind or caring.</a:t>
            </a:r>
          </a:p>
          <a:p>
            <a:pPr>
              <a:spcBef>
                <a:spcPts val="600"/>
              </a:spcBef>
            </a:pPr>
            <a:r>
              <a:rPr lang="en-US" dirty="0"/>
              <a:t>Share when someone was kind or caring to you.</a:t>
            </a:r>
          </a:p>
          <a:p>
            <a:pPr>
              <a:spcBef>
                <a:spcPts val="600"/>
              </a:spcBef>
            </a:pPr>
            <a:r>
              <a:rPr lang="en-US" dirty="0"/>
              <a:t>Repeat: Kind and caring is the way to be!</a:t>
            </a:r>
          </a:p>
        </p:txBody>
      </p:sp>
      <p:grpSp>
        <p:nvGrpSpPr>
          <p:cNvPr id="9" name="Group 8"/>
          <p:cNvGrpSpPr/>
          <p:nvPr/>
        </p:nvGrpSpPr>
        <p:grpSpPr>
          <a:xfrm>
            <a:off x="10515600" y="541337"/>
            <a:ext cx="990600" cy="914400"/>
            <a:chOff x="8371610" y="1295400"/>
            <a:chExt cx="3124201" cy="312420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31966" t="27778" r="32825" b="26667"/>
            <a:stretch/>
          </p:blipFill>
          <p:spPr>
            <a:xfrm>
              <a:off x="8371610" y="1295400"/>
              <a:ext cx="3124201" cy="3124200"/>
            </a:xfrm>
            <a:prstGeom prst="rect">
              <a:avLst/>
            </a:prstGeom>
          </p:spPr>
        </p:pic>
        <p:sp>
          <p:nvSpPr>
            <p:cNvPr id="11" name="Oval 10"/>
            <p:cNvSpPr/>
            <p:nvPr/>
          </p:nvSpPr>
          <p:spPr>
            <a:xfrm>
              <a:off x="8447810" y="1371600"/>
              <a:ext cx="2971800" cy="2971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1807234"/>
              <a:ext cx="1616722" cy="2057400"/>
            </a:xfrm>
            <a:prstGeom prst="rect">
              <a:avLst/>
            </a:prstGeom>
          </p:spPr>
        </p:pic>
      </p:grpSp>
    </p:spTree>
    <p:extLst>
      <p:ext uri="{BB962C8B-B14F-4D97-AF65-F5344CB8AC3E}">
        <p14:creationId xmlns:p14="http://schemas.microsoft.com/office/powerpoint/2010/main" val="175063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KIND &amp; CARING CLOSURE</a:t>
            </a:r>
          </a:p>
        </p:txBody>
      </p:sp>
      <p:sp>
        <p:nvSpPr>
          <p:cNvPr id="3" name="Rectangle 2"/>
          <p:cNvSpPr/>
          <p:nvPr/>
        </p:nvSpPr>
        <p:spPr>
          <a:xfrm>
            <a:off x="685800" y="1600200"/>
            <a:ext cx="11125200" cy="2748445"/>
          </a:xfrm>
          <a:prstGeom prst="rect">
            <a:avLst/>
          </a:prstGeom>
        </p:spPr>
        <p:txBody>
          <a:bodyPr wrap="square">
            <a:spAutoFit/>
          </a:bodyPr>
          <a:lstStyle/>
          <a:p>
            <a:pPr marL="342900" indent="-342900">
              <a:buFont typeface="Arial" panose="020B0604020202020204" pitchFamily="34" charset="0"/>
              <a:buChar char="•"/>
            </a:pPr>
            <a:r>
              <a:rPr lang="en-US" sz="2000" b="1" kern="1400" dirty="0">
                <a:latin typeface="Times New Roman" panose="02020603050405020304" pitchFamily="18" charset="0"/>
              </a:rPr>
              <a:t>Not only is it important to be kind to others, it is also more fun!  You will have more friends and enjoy everything a whole lot more if you are kind and caring to others.</a:t>
            </a:r>
          </a:p>
          <a:p>
            <a:endParaRPr lang="en-US" sz="2000" b="1" kern="1400" dirty="0">
              <a:latin typeface="Times New Roman" panose="02020603050405020304" pitchFamily="18" charset="0"/>
            </a:endParaRPr>
          </a:p>
          <a:p>
            <a:pPr marL="342900" lvl="0" indent="-342900">
              <a:lnSpc>
                <a:spcPct val="90000"/>
              </a:lnSpc>
              <a:buFont typeface="Arial" panose="020B0604020202020204" pitchFamily="34" charset="0"/>
              <a:buChar char="•"/>
            </a:pPr>
            <a:r>
              <a:rPr lang="en-US" sz="2000" b="1" kern="1400" dirty="0">
                <a:latin typeface="Times New Roman" panose="02020603050405020304" pitchFamily="18" charset="0"/>
              </a:rPr>
              <a:t>Repeat the slogan several times.</a:t>
            </a:r>
            <a:r>
              <a:rPr lang="en-US" sz="2400" b="1" dirty="0">
                <a:solidFill>
                  <a:srgbClr val="50B852">
                    <a:lumMod val="75000"/>
                  </a:srgbClr>
                </a:solidFill>
                <a:latin typeface="Times New Roman" panose="02020603050405020304"/>
              </a:rPr>
              <a:t> </a:t>
            </a:r>
            <a:r>
              <a:rPr lang="en-US" sz="2400" b="1" dirty="0">
                <a:solidFill>
                  <a:srgbClr val="FF0000"/>
                </a:solidFill>
                <a:latin typeface="Times New Roman" panose="02020603050405020304"/>
              </a:rPr>
              <a:t>“Kind and Caring is the way to be!” </a:t>
            </a:r>
          </a:p>
          <a:p>
            <a:pPr marL="342900" indent="-342900">
              <a:buFont typeface="Arial" panose="020B0604020202020204" pitchFamily="34" charset="0"/>
              <a:buChar char="•"/>
            </a:pPr>
            <a:endParaRPr lang="en-US" sz="2000" b="1" kern="1400" dirty="0">
              <a:latin typeface="Times New Roman" panose="02020603050405020304" pitchFamily="18" charset="0"/>
            </a:endParaRPr>
          </a:p>
          <a:p>
            <a:pPr marL="342900" indent="-342900">
              <a:buFont typeface="Arial" panose="020B0604020202020204" pitchFamily="34" charset="0"/>
              <a:buChar char="•"/>
            </a:pPr>
            <a:r>
              <a:rPr lang="en-US" sz="2000" b="1" kern="1400" dirty="0">
                <a:latin typeface="Times New Roman" panose="02020603050405020304" pitchFamily="18" charset="0"/>
              </a:rPr>
              <a:t>Use the Safety Kids Songs to reinforce the safety kids rules.</a:t>
            </a:r>
          </a:p>
          <a:p>
            <a:endParaRPr lang="en-US" sz="2000" b="1" kern="1400" dirty="0">
              <a:latin typeface="Times New Roman" panose="02020603050405020304" pitchFamily="18" charset="0"/>
            </a:endParaRPr>
          </a:p>
          <a:p>
            <a:pPr marL="342900" indent="-342900">
              <a:buFont typeface="Arial" panose="020B0604020202020204" pitchFamily="34" charset="0"/>
              <a:buChar char="•"/>
            </a:pPr>
            <a:r>
              <a:rPr lang="en-US" sz="2000" b="1" kern="1400" dirty="0">
                <a:latin typeface="Times New Roman" panose="02020603050405020304" pitchFamily="18" charset="0"/>
              </a:rPr>
              <a:t>Use any of the follow-up material to reinforce the lessons and skills taught.</a:t>
            </a:r>
            <a:endParaRPr lang="en-US" sz="2000" kern="1400" dirty="0">
              <a:latin typeface="Times New Roman" panose="02020603050405020304" pitchFamily="18" charset="0"/>
            </a:endParaRPr>
          </a:p>
          <a:p>
            <a:r>
              <a:rPr lang="en-US" sz="1100" kern="1400" dirty="0">
                <a:solidFill>
                  <a:srgbClr val="000000"/>
                </a:solidFill>
                <a:latin typeface="Times New Roman" panose="02020603050405020304" pitchFamily="18" charset="0"/>
              </a:rPr>
              <a:t> </a:t>
            </a:r>
            <a:endParaRPr lang="en-US" sz="1100" kern="1400" dirty="0">
              <a:ln>
                <a:noFill/>
              </a:ln>
              <a:solidFill>
                <a:srgbClr val="000000"/>
              </a:solidFill>
              <a:effectLst/>
              <a:latin typeface="Times New Roman" panose="02020603050405020304" pitchFamily="18" charset="0"/>
            </a:endParaRPr>
          </a:p>
        </p:txBody>
      </p:sp>
      <p:grpSp>
        <p:nvGrpSpPr>
          <p:cNvPr id="6" name="Group 5"/>
          <p:cNvGrpSpPr/>
          <p:nvPr/>
        </p:nvGrpSpPr>
        <p:grpSpPr>
          <a:xfrm>
            <a:off x="10515600" y="541337"/>
            <a:ext cx="990600" cy="914400"/>
            <a:chOff x="8371610" y="1295400"/>
            <a:chExt cx="3124201" cy="312420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1966" t="27778" r="32825" b="26667"/>
            <a:stretch/>
          </p:blipFill>
          <p:spPr>
            <a:xfrm>
              <a:off x="8371610" y="1295400"/>
              <a:ext cx="3124201" cy="3124200"/>
            </a:xfrm>
            <a:prstGeom prst="rect">
              <a:avLst/>
            </a:prstGeom>
          </p:spPr>
        </p:pic>
        <p:sp>
          <p:nvSpPr>
            <p:cNvPr id="8" name="Oval 7"/>
            <p:cNvSpPr/>
            <p:nvPr/>
          </p:nvSpPr>
          <p:spPr>
            <a:xfrm>
              <a:off x="8447810" y="1371600"/>
              <a:ext cx="2971800" cy="2971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1807234"/>
              <a:ext cx="1616722" cy="2057400"/>
            </a:xfrm>
            <a:prstGeom prst="rect">
              <a:avLst/>
            </a:prstGeom>
          </p:spPr>
        </p:pic>
      </p:grpSp>
    </p:spTree>
    <p:extLst>
      <p:ext uri="{BB962C8B-B14F-4D97-AF65-F5344CB8AC3E}">
        <p14:creationId xmlns:p14="http://schemas.microsoft.com/office/powerpoint/2010/main" val="194396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31321" y="533400"/>
            <a:ext cx="11399657" cy="1049454"/>
          </a:xfrm>
          <a:prstGeom prst="rect">
            <a:avLst/>
          </a:prstGeom>
        </p:spPr>
        <p:txBody>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pPr algn="ctr"/>
            <a:r>
              <a:rPr lang="en-US" b="1" dirty="0"/>
              <a:t>WHO PRESENTS THE MATERIAL?</a:t>
            </a:r>
          </a:p>
        </p:txBody>
      </p:sp>
      <p:graphicFrame>
        <p:nvGraphicFramePr>
          <p:cNvPr id="3" name="Diagram 2"/>
          <p:cNvGraphicFramePr/>
          <p:nvPr>
            <p:extLst>
              <p:ext uri="{D42A27DB-BD31-4B8C-83A1-F6EECF244321}">
                <p14:modId xmlns:p14="http://schemas.microsoft.com/office/powerpoint/2010/main" val="157742972"/>
              </p:ext>
            </p:extLst>
          </p:nvPr>
        </p:nvGraphicFramePr>
        <p:xfrm>
          <a:off x="741871" y="1315437"/>
          <a:ext cx="10506973" cy="4018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CB264717-BB53-4122-95DA-3882C2F61D8B}"/>
              </a:ext>
            </a:extLst>
          </p:cNvPr>
          <p:cNvPicPr>
            <a:picLocks noChangeAspect="1"/>
          </p:cNvPicPr>
          <p:nvPr/>
        </p:nvPicPr>
        <p:blipFill>
          <a:blip r:embed="rId8"/>
          <a:stretch>
            <a:fillRect/>
          </a:stretch>
        </p:blipFill>
        <p:spPr>
          <a:xfrm>
            <a:off x="1295400" y="319681"/>
            <a:ext cx="838200" cy="995756"/>
          </a:xfrm>
          <a:prstGeom prst="rect">
            <a:avLst/>
          </a:prstGeom>
        </p:spPr>
      </p:pic>
    </p:spTree>
    <p:extLst>
      <p:ext uri="{BB962C8B-B14F-4D97-AF65-F5344CB8AC3E}">
        <p14:creationId xmlns:p14="http://schemas.microsoft.com/office/powerpoint/2010/main" val="262693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000" b="1" dirty="0">
                <a:solidFill>
                  <a:srgbClr val="0070C0"/>
                </a:solidFill>
              </a:rPr>
              <a:t> KIND &amp; CARING LESSON</a:t>
            </a:r>
            <a:br>
              <a:rPr lang="en-US" sz="4000" b="1" dirty="0">
                <a:solidFill>
                  <a:srgbClr val="0070C0"/>
                </a:solidFill>
              </a:rPr>
            </a:br>
            <a:r>
              <a:rPr lang="en-US" sz="4000" b="1" dirty="0">
                <a:solidFill>
                  <a:srgbClr val="0070C0"/>
                </a:solidFill>
              </a:rPr>
              <a:t>Self-Esteem &amp; Tolerance</a:t>
            </a:r>
          </a:p>
        </p:txBody>
      </p:sp>
      <p:grpSp>
        <p:nvGrpSpPr>
          <p:cNvPr id="8" name="Group 7"/>
          <p:cNvGrpSpPr/>
          <p:nvPr/>
        </p:nvGrpSpPr>
        <p:grpSpPr>
          <a:xfrm>
            <a:off x="4190999" y="1905000"/>
            <a:ext cx="3124201" cy="3124200"/>
            <a:chOff x="4495800" y="1905000"/>
            <a:chExt cx="3124201" cy="312420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1966" t="27778" r="32825" b="26667"/>
            <a:stretch/>
          </p:blipFill>
          <p:spPr>
            <a:xfrm>
              <a:off x="4495800" y="1905000"/>
              <a:ext cx="3124201" cy="3124200"/>
            </a:xfrm>
            <a:prstGeom prst="rect">
              <a:avLst/>
            </a:prstGeom>
          </p:spPr>
        </p:pic>
        <p:sp>
          <p:nvSpPr>
            <p:cNvPr id="5" name="Oval 4"/>
            <p:cNvSpPr/>
            <p:nvPr/>
          </p:nvSpPr>
          <p:spPr>
            <a:xfrm>
              <a:off x="4572000" y="1981200"/>
              <a:ext cx="2971800" cy="2971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9114" y="2362200"/>
              <a:ext cx="1197572" cy="1524000"/>
            </a:xfrm>
            <a:prstGeom prst="rect">
              <a:avLst/>
            </a:prstGeom>
          </p:spPr>
        </p:pic>
        <p:sp>
          <p:nvSpPr>
            <p:cNvPr id="7" name="TextBox 6"/>
            <p:cNvSpPr txBox="1"/>
            <p:nvPr/>
          </p:nvSpPr>
          <p:spPr>
            <a:xfrm>
              <a:off x="4832584" y="3880449"/>
              <a:ext cx="2526830" cy="461665"/>
            </a:xfrm>
            <a:prstGeom prst="rect">
              <a:avLst/>
            </a:prstGeom>
            <a:noFill/>
          </p:spPr>
          <p:txBody>
            <a:bodyPr wrap="square" rtlCol="0">
              <a:spAutoFit/>
            </a:bodyPr>
            <a:lstStyle/>
            <a:p>
              <a:r>
                <a:rPr lang="en-US" sz="2400" b="1" dirty="0">
                  <a:solidFill>
                    <a:schemeClr val="bg1"/>
                  </a:solidFill>
                </a:rPr>
                <a:t>KIND &amp; CARING</a:t>
              </a:r>
            </a:p>
          </p:txBody>
        </p:sp>
      </p:grpSp>
    </p:spTree>
    <p:extLst>
      <p:ext uri="{BB962C8B-B14F-4D97-AF65-F5344CB8AC3E}">
        <p14:creationId xmlns:p14="http://schemas.microsoft.com/office/powerpoint/2010/main" val="2990365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343" y="152400"/>
            <a:ext cx="9829800" cy="1082674"/>
          </a:xfrm>
        </p:spPr>
        <p:txBody>
          <a:bodyPr/>
          <a:lstStyle/>
          <a:p>
            <a:r>
              <a:rPr lang="en-US" b="1" dirty="0">
                <a:solidFill>
                  <a:srgbClr val="0070C0"/>
                </a:solidFill>
              </a:rPr>
              <a:t>Self-Esteem &amp; Tolerance</a:t>
            </a:r>
            <a:br>
              <a:rPr lang="en-US" b="1" dirty="0">
                <a:solidFill>
                  <a:srgbClr val="0070C0"/>
                </a:solidFill>
              </a:rPr>
            </a:br>
            <a:r>
              <a:rPr lang="en-US" b="1" dirty="0">
                <a:solidFill>
                  <a:srgbClr val="0070C0"/>
                </a:solidFill>
              </a:rPr>
              <a:t>KIND &amp; CARING TEACHING PROCEDURE</a:t>
            </a:r>
          </a:p>
        </p:txBody>
      </p:sp>
      <p:sp>
        <p:nvSpPr>
          <p:cNvPr id="3" name="Content Placeholder 2"/>
          <p:cNvSpPr>
            <a:spLocks noGrp="1"/>
          </p:cNvSpPr>
          <p:nvPr>
            <p:ph sz="half" idx="1"/>
          </p:nvPr>
        </p:nvSpPr>
        <p:spPr>
          <a:xfrm>
            <a:off x="533400" y="1670649"/>
            <a:ext cx="4876800" cy="3474720"/>
          </a:xfrm>
        </p:spPr>
        <p:txBody>
          <a:bodyPr>
            <a:normAutofit fontScale="92500" lnSpcReduction="20000"/>
          </a:bodyPr>
          <a:lstStyle/>
          <a:p>
            <a:pPr marL="0" indent="0">
              <a:spcBef>
                <a:spcPts val="600"/>
              </a:spcBef>
              <a:buNone/>
            </a:pPr>
            <a:r>
              <a:rPr lang="en-US" sz="2200" b="1" dirty="0">
                <a:solidFill>
                  <a:srgbClr val="FF0000"/>
                </a:solidFill>
              </a:rPr>
              <a:t>Materials Needed for Lessons</a:t>
            </a:r>
            <a:endParaRPr lang="en-US" sz="2200" b="1" u="sng" dirty="0">
              <a:solidFill>
                <a:srgbClr val="FF0000"/>
              </a:solidFill>
            </a:endParaRPr>
          </a:p>
          <a:p>
            <a:pPr>
              <a:spcBef>
                <a:spcPts val="600"/>
              </a:spcBef>
            </a:pPr>
            <a:r>
              <a:rPr lang="en-US" dirty="0"/>
              <a:t>Charlie Check-First doll or poster</a:t>
            </a:r>
          </a:p>
          <a:p>
            <a:pPr>
              <a:spcBef>
                <a:spcPts val="600"/>
              </a:spcBef>
            </a:pPr>
            <a:r>
              <a:rPr lang="en-US" b="1" dirty="0">
                <a:solidFill>
                  <a:srgbClr val="00B0F0"/>
                </a:solidFill>
              </a:rPr>
              <a:t>KC Koala doll or poster</a:t>
            </a:r>
            <a:endParaRPr lang="en-US" dirty="0"/>
          </a:p>
          <a:p>
            <a:pPr>
              <a:spcBef>
                <a:spcPts val="600"/>
              </a:spcBef>
            </a:pPr>
            <a:r>
              <a:rPr lang="en-US" i="1" dirty="0"/>
              <a:t>Toys</a:t>
            </a:r>
            <a:r>
              <a:rPr lang="en-US" dirty="0"/>
              <a:t> poster </a:t>
            </a:r>
          </a:p>
          <a:p>
            <a:pPr>
              <a:spcBef>
                <a:spcPts val="600"/>
              </a:spcBef>
            </a:pPr>
            <a:r>
              <a:rPr lang="en-US" dirty="0"/>
              <a:t>A decorated box or bag to be your Safety Toy Box</a:t>
            </a:r>
          </a:p>
          <a:p>
            <a:pPr>
              <a:spcBef>
                <a:spcPts val="600"/>
              </a:spcBef>
            </a:pPr>
            <a:r>
              <a:rPr lang="en-US" dirty="0"/>
              <a:t>Assorted objects to put in Toy Box (some that represent the items on the poster [lesson topics] and some that do not)</a:t>
            </a:r>
          </a:p>
          <a:p>
            <a:pPr>
              <a:spcBef>
                <a:spcPts val="600"/>
              </a:spcBef>
            </a:pPr>
            <a:r>
              <a:rPr lang="en-US" b="1" dirty="0">
                <a:solidFill>
                  <a:srgbClr val="00B0F0"/>
                </a:solidFill>
              </a:rPr>
              <a:t>A mirror</a:t>
            </a:r>
          </a:p>
          <a:p>
            <a:pPr>
              <a:spcBef>
                <a:spcPts val="600"/>
              </a:spcBef>
            </a:pPr>
            <a:r>
              <a:rPr lang="en-US" i="1" dirty="0"/>
              <a:t>Safety Kids Songs</a:t>
            </a:r>
            <a:r>
              <a:rPr lang="en-US" dirty="0"/>
              <a:t> (optional)</a:t>
            </a:r>
          </a:p>
          <a:p>
            <a:pPr>
              <a:spcBef>
                <a:spcPts val="600"/>
              </a:spcBef>
            </a:pPr>
            <a:r>
              <a:rPr lang="en-US" dirty="0"/>
              <a:t>Letter to the Parents/Guardian (Appendix)</a:t>
            </a:r>
          </a:p>
          <a:p>
            <a:endParaRPr lang="en-US" dirty="0"/>
          </a:p>
          <a:p>
            <a:endParaRPr lang="en-US" dirty="0"/>
          </a:p>
        </p:txBody>
      </p:sp>
      <p:sp>
        <p:nvSpPr>
          <p:cNvPr id="4" name="Content Placeholder 3"/>
          <p:cNvSpPr>
            <a:spLocks noGrp="1"/>
          </p:cNvSpPr>
          <p:nvPr>
            <p:ph sz="half" idx="2"/>
          </p:nvPr>
        </p:nvSpPr>
        <p:spPr>
          <a:xfrm>
            <a:off x="5753100" y="1676400"/>
            <a:ext cx="5829300" cy="3474720"/>
          </a:xfrm>
        </p:spPr>
        <p:txBody>
          <a:bodyPr>
            <a:normAutofit fontScale="92500" lnSpcReduction="20000"/>
          </a:bodyPr>
          <a:lstStyle/>
          <a:p>
            <a:pPr marL="0" indent="0">
              <a:buNone/>
            </a:pPr>
            <a:r>
              <a:rPr lang="en-US" sz="2200" b="1" dirty="0">
                <a:solidFill>
                  <a:srgbClr val="FF0000"/>
                </a:solidFill>
              </a:rPr>
              <a:t>Objectives for Students</a:t>
            </a:r>
          </a:p>
          <a:p>
            <a:r>
              <a:rPr lang="en-US" sz="1800" dirty="0"/>
              <a:t>Discuss and discover two differences between children in the class.</a:t>
            </a:r>
          </a:p>
          <a:p>
            <a:r>
              <a:rPr lang="en-US" sz="1800" dirty="0"/>
              <a:t>Identify a reason why “I like myself.”</a:t>
            </a:r>
          </a:p>
          <a:p>
            <a:r>
              <a:rPr lang="en-US" sz="1800" dirty="0"/>
              <a:t>Name one thing that makes them special. </a:t>
            </a:r>
          </a:p>
          <a:p>
            <a:r>
              <a:rPr lang="en-US" sz="1800" dirty="0"/>
              <a:t>Name one thing that makes someone else special. </a:t>
            </a:r>
          </a:p>
          <a:p>
            <a:endParaRPr lang="en-US" sz="1800" dirty="0"/>
          </a:p>
        </p:txBody>
      </p:sp>
      <p:grpSp>
        <p:nvGrpSpPr>
          <p:cNvPr id="7" name="Group 6"/>
          <p:cNvGrpSpPr/>
          <p:nvPr/>
        </p:nvGrpSpPr>
        <p:grpSpPr>
          <a:xfrm>
            <a:off x="10515600" y="541337"/>
            <a:ext cx="990600" cy="914400"/>
            <a:chOff x="8371610" y="1295400"/>
            <a:chExt cx="3124201" cy="312420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31966" t="27778" r="32825" b="26667"/>
            <a:stretch/>
          </p:blipFill>
          <p:spPr>
            <a:xfrm>
              <a:off x="8371610" y="1295400"/>
              <a:ext cx="3124201" cy="3124200"/>
            </a:xfrm>
            <a:prstGeom prst="rect">
              <a:avLst/>
            </a:prstGeom>
          </p:spPr>
        </p:pic>
        <p:sp>
          <p:nvSpPr>
            <p:cNvPr id="9" name="Oval 8"/>
            <p:cNvSpPr/>
            <p:nvPr/>
          </p:nvSpPr>
          <p:spPr>
            <a:xfrm>
              <a:off x="8447810" y="1371600"/>
              <a:ext cx="2971800" cy="2971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1807234"/>
              <a:ext cx="1616722" cy="2057400"/>
            </a:xfrm>
            <a:prstGeom prst="rect">
              <a:avLst/>
            </a:prstGeom>
          </p:spPr>
        </p:pic>
      </p:grpSp>
    </p:spTree>
    <p:extLst>
      <p:ext uri="{BB962C8B-B14F-4D97-AF65-F5344CB8AC3E}">
        <p14:creationId xmlns:p14="http://schemas.microsoft.com/office/powerpoint/2010/main" val="399820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Self-Esteem &amp; Tolerance</a:t>
            </a:r>
            <a:br>
              <a:rPr lang="en-US" b="1" dirty="0">
                <a:solidFill>
                  <a:srgbClr val="0070C0"/>
                </a:solidFill>
              </a:rPr>
            </a:br>
            <a:r>
              <a:rPr lang="en-US" b="1" dirty="0">
                <a:solidFill>
                  <a:srgbClr val="0070C0"/>
                </a:solidFill>
              </a:rPr>
              <a:t>KIND &amp; CARING INSTRUCTION</a:t>
            </a:r>
          </a:p>
        </p:txBody>
      </p:sp>
      <p:sp>
        <p:nvSpPr>
          <p:cNvPr id="3" name="Text Placeholder 2"/>
          <p:cNvSpPr>
            <a:spLocks noGrp="1"/>
          </p:cNvSpPr>
          <p:nvPr>
            <p:ph type="body" idx="1"/>
          </p:nvPr>
        </p:nvSpPr>
        <p:spPr>
          <a:xfrm>
            <a:off x="838200" y="1831033"/>
            <a:ext cx="5638800" cy="795867"/>
          </a:xfrm>
        </p:spPr>
        <p:txBody>
          <a:bodyPr/>
          <a:lstStyle/>
          <a:p>
            <a:r>
              <a:rPr lang="en-US" b="1" dirty="0"/>
              <a:t>YOU ARE SPECIAL </a:t>
            </a:r>
          </a:p>
        </p:txBody>
      </p:sp>
      <p:sp>
        <p:nvSpPr>
          <p:cNvPr id="4" name="Content Placeholder 3"/>
          <p:cNvSpPr>
            <a:spLocks noGrp="1"/>
          </p:cNvSpPr>
          <p:nvPr>
            <p:ph sz="half" idx="2"/>
          </p:nvPr>
        </p:nvSpPr>
        <p:spPr>
          <a:xfrm>
            <a:off x="838200" y="2624666"/>
            <a:ext cx="5074920" cy="2675467"/>
          </a:xfrm>
        </p:spPr>
        <p:txBody>
          <a:bodyPr/>
          <a:lstStyle/>
          <a:p>
            <a:pPr>
              <a:spcBef>
                <a:spcPts val="600"/>
              </a:spcBef>
            </a:pPr>
            <a:r>
              <a:rPr lang="en-US" dirty="0"/>
              <a:t>What does it mean to be special?</a:t>
            </a:r>
          </a:p>
          <a:p>
            <a:pPr>
              <a:spcBef>
                <a:spcPts val="600"/>
              </a:spcBef>
            </a:pPr>
            <a:r>
              <a:rPr lang="en-US" dirty="0"/>
              <a:t>You are special by the way you look.</a:t>
            </a:r>
          </a:p>
          <a:p>
            <a:pPr>
              <a:spcBef>
                <a:spcPts val="600"/>
              </a:spcBef>
            </a:pPr>
            <a:r>
              <a:rPr lang="en-US" dirty="0"/>
              <a:t>You are special by what's inside you.</a:t>
            </a:r>
          </a:p>
          <a:p>
            <a:pPr>
              <a:spcBef>
                <a:spcPts val="600"/>
              </a:spcBef>
            </a:pPr>
            <a:endParaRPr lang="en-US" dirty="0"/>
          </a:p>
        </p:txBody>
      </p:sp>
      <p:sp>
        <p:nvSpPr>
          <p:cNvPr id="5" name="Text Placeholder 4"/>
          <p:cNvSpPr>
            <a:spLocks noGrp="1"/>
          </p:cNvSpPr>
          <p:nvPr>
            <p:ph type="body" sz="quarter" idx="3"/>
          </p:nvPr>
        </p:nvSpPr>
        <p:spPr>
          <a:xfrm>
            <a:off x="6934200" y="1828798"/>
            <a:ext cx="4465320" cy="795867"/>
          </a:xfrm>
        </p:spPr>
        <p:txBody>
          <a:bodyPr/>
          <a:lstStyle/>
          <a:p>
            <a:r>
              <a:rPr lang="en-US" b="1" dirty="0"/>
              <a:t>DIFFERENCES</a:t>
            </a:r>
          </a:p>
        </p:txBody>
      </p:sp>
      <p:sp>
        <p:nvSpPr>
          <p:cNvPr id="6" name="Content Placeholder 5"/>
          <p:cNvSpPr>
            <a:spLocks noGrp="1"/>
          </p:cNvSpPr>
          <p:nvPr>
            <p:ph sz="quarter" idx="4"/>
          </p:nvPr>
        </p:nvSpPr>
        <p:spPr>
          <a:xfrm>
            <a:off x="6934200" y="2624665"/>
            <a:ext cx="4648200" cy="2675467"/>
          </a:xfrm>
        </p:spPr>
        <p:txBody>
          <a:bodyPr/>
          <a:lstStyle/>
          <a:p>
            <a:pPr>
              <a:spcBef>
                <a:spcPts val="600"/>
              </a:spcBef>
            </a:pPr>
            <a:r>
              <a:rPr lang="en-US" dirty="0"/>
              <a:t>Everyone is different!</a:t>
            </a:r>
          </a:p>
          <a:p>
            <a:pPr>
              <a:spcBef>
                <a:spcPts val="600"/>
              </a:spcBef>
            </a:pPr>
            <a:r>
              <a:rPr lang="en-US" dirty="0"/>
              <a:t>Individuality and uniqueness.</a:t>
            </a:r>
          </a:p>
          <a:p>
            <a:pPr>
              <a:spcBef>
                <a:spcPts val="600"/>
              </a:spcBef>
            </a:pPr>
            <a:r>
              <a:rPr lang="en-US" dirty="0"/>
              <a:t>What do you like about yourself?</a:t>
            </a:r>
          </a:p>
          <a:p>
            <a:pPr>
              <a:spcBef>
                <a:spcPts val="600"/>
              </a:spcBef>
            </a:pPr>
            <a:r>
              <a:rPr lang="en-US" dirty="0"/>
              <a:t>Accept people the way they are.</a:t>
            </a:r>
          </a:p>
          <a:p>
            <a:pPr>
              <a:spcBef>
                <a:spcPts val="600"/>
              </a:spcBef>
            </a:pPr>
            <a:r>
              <a:rPr lang="en-US" dirty="0"/>
              <a:t>Recognize and respect differences.</a:t>
            </a:r>
          </a:p>
          <a:p>
            <a:pPr>
              <a:spcBef>
                <a:spcPts val="600"/>
              </a:spcBef>
            </a:pPr>
            <a:endParaRPr lang="en-US" dirty="0"/>
          </a:p>
        </p:txBody>
      </p:sp>
      <p:grpSp>
        <p:nvGrpSpPr>
          <p:cNvPr id="9" name="Group 8"/>
          <p:cNvGrpSpPr/>
          <p:nvPr/>
        </p:nvGrpSpPr>
        <p:grpSpPr>
          <a:xfrm>
            <a:off x="10515600" y="541337"/>
            <a:ext cx="990600" cy="914400"/>
            <a:chOff x="8371610" y="1295400"/>
            <a:chExt cx="3124201" cy="312420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31966" t="27778" r="32825" b="26667"/>
            <a:stretch/>
          </p:blipFill>
          <p:spPr>
            <a:xfrm>
              <a:off x="8371610" y="1295400"/>
              <a:ext cx="3124201" cy="3124200"/>
            </a:xfrm>
            <a:prstGeom prst="rect">
              <a:avLst/>
            </a:prstGeom>
          </p:spPr>
        </p:pic>
        <p:sp>
          <p:nvSpPr>
            <p:cNvPr id="11" name="Oval 10"/>
            <p:cNvSpPr/>
            <p:nvPr/>
          </p:nvSpPr>
          <p:spPr>
            <a:xfrm>
              <a:off x="8447810" y="1371600"/>
              <a:ext cx="2971800" cy="2971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1807234"/>
              <a:ext cx="1616722" cy="2057400"/>
            </a:xfrm>
            <a:prstGeom prst="rect">
              <a:avLst/>
            </a:prstGeom>
          </p:spPr>
        </p:pic>
      </p:grpSp>
    </p:spTree>
    <p:extLst>
      <p:ext uri="{BB962C8B-B14F-4D97-AF65-F5344CB8AC3E}">
        <p14:creationId xmlns:p14="http://schemas.microsoft.com/office/powerpoint/2010/main" val="369609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Self-Esteem &amp; Tolerance</a:t>
            </a:r>
            <a:br>
              <a:rPr lang="en-US" b="1" dirty="0">
                <a:solidFill>
                  <a:srgbClr val="0070C0"/>
                </a:solidFill>
              </a:rPr>
            </a:br>
            <a:r>
              <a:rPr lang="en-US" b="1" dirty="0">
                <a:solidFill>
                  <a:srgbClr val="0070C0"/>
                </a:solidFill>
              </a:rPr>
              <a:t>KIND &amp; CARING CLOSURE</a:t>
            </a:r>
          </a:p>
        </p:txBody>
      </p:sp>
      <p:sp>
        <p:nvSpPr>
          <p:cNvPr id="3" name="Rectangle 2"/>
          <p:cNvSpPr/>
          <p:nvPr/>
        </p:nvSpPr>
        <p:spPr>
          <a:xfrm>
            <a:off x="685800" y="1600200"/>
            <a:ext cx="11125200" cy="3339376"/>
          </a:xfrm>
          <a:prstGeom prst="rect">
            <a:avLst/>
          </a:prstGeom>
        </p:spPr>
        <p:txBody>
          <a:bodyPr wrap="square">
            <a:spAutoFit/>
          </a:bodyPr>
          <a:lstStyle/>
          <a:p>
            <a:pPr marL="342900" indent="-342900">
              <a:buFont typeface="Arial" panose="020B0604020202020204" pitchFamily="34" charset="0"/>
              <a:buChar char="•"/>
            </a:pPr>
            <a:r>
              <a:rPr lang="en-US" sz="2000" b="1" kern="1400" dirty="0">
                <a:latin typeface="Times New Roman" panose="02020603050405020304" pitchFamily="18" charset="0"/>
              </a:rPr>
              <a:t>We need to respect each other and understand that everyone is different.</a:t>
            </a:r>
          </a:p>
          <a:p>
            <a:pPr marL="342900" indent="-342900">
              <a:buFont typeface="Arial" panose="020B0604020202020204" pitchFamily="34" charset="0"/>
              <a:buChar char="•"/>
            </a:pPr>
            <a:endParaRPr lang="en-US" sz="1000" b="1" kern="1400" dirty="0">
              <a:latin typeface="Times New Roman" panose="02020603050405020304" pitchFamily="18" charset="0"/>
            </a:endParaRPr>
          </a:p>
          <a:p>
            <a:pPr marL="342900" indent="-342900">
              <a:buFont typeface="Arial" panose="020B0604020202020204" pitchFamily="34" charset="0"/>
              <a:buChar char="•"/>
            </a:pPr>
            <a:r>
              <a:rPr lang="en-US" sz="2000" b="1" kern="1400" dirty="0">
                <a:latin typeface="Times New Roman" panose="02020603050405020304" pitchFamily="18" charset="0"/>
              </a:rPr>
              <a:t>Allow time for a discussion.</a:t>
            </a:r>
          </a:p>
          <a:p>
            <a:pPr marL="342900" indent="-342900">
              <a:buFont typeface="Arial" panose="020B0604020202020204" pitchFamily="34" charset="0"/>
              <a:buChar char="•"/>
            </a:pPr>
            <a:endParaRPr lang="en-US" sz="1000" b="1" kern="1400" dirty="0">
              <a:latin typeface="Times New Roman" panose="02020603050405020304" pitchFamily="18" charset="0"/>
            </a:endParaRPr>
          </a:p>
          <a:p>
            <a:pPr marL="342900" indent="-342900">
              <a:buFont typeface="Arial" panose="020B0604020202020204" pitchFamily="34" charset="0"/>
              <a:buChar char="•"/>
            </a:pPr>
            <a:r>
              <a:rPr lang="en-US" sz="2000" b="1" kern="1400" dirty="0">
                <a:latin typeface="Times New Roman" panose="02020603050405020304" pitchFamily="18" charset="0"/>
              </a:rPr>
              <a:t>This is the time to stress how individuality and uniqueness are important.</a:t>
            </a:r>
          </a:p>
          <a:p>
            <a:endParaRPr lang="en-US" sz="1000" b="1" kern="1400" dirty="0">
              <a:latin typeface="Times New Roman" panose="02020603050405020304" pitchFamily="18" charset="0"/>
            </a:endParaRPr>
          </a:p>
          <a:p>
            <a:pPr marL="342900" indent="-342900">
              <a:buFont typeface="Arial" panose="020B0604020202020204" pitchFamily="34" charset="0"/>
              <a:buChar char="•"/>
            </a:pPr>
            <a:r>
              <a:rPr lang="en-US" sz="2000" b="1" kern="1400" dirty="0">
                <a:latin typeface="Times New Roman" panose="02020603050405020304" pitchFamily="18" charset="0"/>
              </a:rPr>
              <a:t>Every child has value and worth!  We need to respect others!  </a:t>
            </a:r>
            <a:r>
              <a:rPr lang="en-US" sz="2000" b="1" kern="1400" dirty="0">
                <a:solidFill>
                  <a:srgbClr val="FF0000"/>
                </a:solidFill>
                <a:latin typeface="Times New Roman" panose="02020603050405020304" pitchFamily="18" charset="0"/>
              </a:rPr>
              <a:t>Stress this.</a:t>
            </a:r>
          </a:p>
          <a:p>
            <a:pPr marL="342900" indent="-342900">
              <a:buFont typeface="Arial" panose="020B0604020202020204" pitchFamily="34" charset="0"/>
              <a:buChar char="•"/>
            </a:pPr>
            <a:endParaRPr lang="en-US" sz="1000" b="1" kern="1400" dirty="0">
              <a:latin typeface="Times New Roman" panose="02020603050405020304" pitchFamily="18" charset="0"/>
            </a:endParaRPr>
          </a:p>
          <a:p>
            <a:pPr marL="342900" indent="-342900">
              <a:buFont typeface="Arial" panose="020B0604020202020204" pitchFamily="34" charset="0"/>
              <a:buChar char="•"/>
            </a:pPr>
            <a:r>
              <a:rPr lang="en-US" sz="2000" b="1" kern="1400" dirty="0">
                <a:latin typeface="Times New Roman" panose="02020603050405020304" pitchFamily="18" charset="0"/>
              </a:rPr>
              <a:t>What makes KC Koala special?  What makes these Safety Kids special?</a:t>
            </a:r>
          </a:p>
          <a:p>
            <a:pPr marL="342900" indent="-342900">
              <a:buFont typeface="Arial" panose="020B0604020202020204" pitchFamily="34" charset="0"/>
              <a:buChar char="•"/>
            </a:pPr>
            <a:endParaRPr lang="en-US" sz="1000" b="1" kern="1400" dirty="0">
              <a:latin typeface="Times New Roman" panose="02020603050405020304" pitchFamily="18" charset="0"/>
            </a:endParaRPr>
          </a:p>
          <a:p>
            <a:pPr marL="342900" indent="-342900">
              <a:buFont typeface="Arial" panose="020B0604020202020204" pitchFamily="34" charset="0"/>
              <a:buChar char="•"/>
            </a:pPr>
            <a:r>
              <a:rPr lang="en-US" sz="2000" b="1" kern="1400" dirty="0">
                <a:latin typeface="Times New Roman" panose="02020603050405020304" pitchFamily="18" charset="0"/>
              </a:rPr>
              <a:t>Use the Safety Kids Songs to reinforce the safety kids rules.</a:t>
            </a:r>
          </a:p>
          <a:p>
            <a:endParaRPr lang="en-US" sz="1000" b="1" kern="1400" dirty="0">
              <a:latin typeface="Times New Roman" panose="02020603050405020304" pitchFamily="18" charset="0"/>
            </a:endParaRPr>
          </a:p>
          <a:p>
            <a:pPr marL="342900" indent="-342900">
              <a:buFont typeface="Arial" panose="020B0604020202020204" pitchFamily="34" charset="0"/>
              <a:buChar char="•"/>
            </a:pPr>
            <a:r>
              <a:rPr lang="en-US" sz="2000" b="1" kern="1400" dirty="0">
                <a:latin typeface="Times New Roman" panose="02020603050405020304" pitchFamily="18" charset="0"/>
              </a:rPr>
              <a:t>Use any of the follow-up material to reinforce the lessons and skills taught.</a:t>
            </a:r>
            <a:endParaRPr lang="en-US" sz="2000" kern="1400" dirty="0">
              <a:latin typeface="Times New Roman" panose="02020603050405020304" pitchFamily="18" charset="0"/>
            </a:endParaRPr>
          </a:p>
          <a:p>
            <a:r>
              <a:rPr lang="en-US" sz="1100" kern="1400" dirty="0">
                <a:solidFill>
                  <a:srgbClr val="000000"/>
                </a:solidFill>
                <a:latin typeface="Times New Roman" panose="02020603050405020304" pitchFamily="18" charset="0"/>
              </a:rPr>
              <a:t> </a:t>
            </a:r>
            <a:endParaRPr lang="en-US" sz="1100" kern="1400" dirty="0">
              <a:ln>
                <a:noFill/>
              </a:ln>
              <a:solidFill>
                <a:srgbClr val="000000"/>
              </a:solidFill>
              <a:effectLst/>
              <a:latin typeface="Times New Roman" panose="02020603050405020304" pitchFamily="18" charset="0"/>
            </a:endParaRPr>
          </a:p>
        </p:txBody>
      </p:sp>
      <p:grpSp>
        <p:nvGrpSpPr>
          <p:cNvPr id="6" name="Group 5"/>
          <p:cNvGrpSpPr/>
          <p:nvPr/>
        </p:nvGrpSpPr>
        <p:grpSpPr>
          <a:xfrm>
            <a:off x="10515600" y="541337"/>
            <a:ext cx="990600" cy="914400"/>
            <a:chOff x="8371610" y="1295400"/>
            <a:chExt cx="3124201" cy="312420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1966" t="27778" r="32825" b="26667"/>
            <a:stretch/>
          </p:blipFill>
          <p:spPr>
            <a:xfrm>
              <a:off x="8371610" y="1295400"/>
              <a:ext cx="3124201" cy="3124200"/>
            </a:xfrm>
            <a:prstGeom prst="rect">
              <a:avLst/>
            </a:prstGeom>
          </p:spPr>
        </p:pic>
        <p:sp>
          <p:nvSpPr>
            <p:cNvPr id="8" name="Oval 7"/>
            <p:cNvSpPr/>
            <p:nvPr/>
          </p:nvSpPr>
          <p:spPr>
            <a:xfrm>
              <a:off x="8447810" y="1371600"/>
              <a:ext cx="2971800" cy="2971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1807234"/>
              <a:ext cx="1616722" cy="2057400"/>
            </a:xfrm>
            <a:prstGeom prst="rect">
              <a:avLst/>
            </a:prstGeom>
          </p:spPr>
        </p:pic>
      </p:grpSp>
    </p:spTree>
    <p:extLst>
      <p:ext uri="{BB962C8B-B14F-4D97-AF65-F5344CB8AC3E}">
        <p14:creationId xmlns:p14="http://schemas.microsoft.com/office/powerpoint/2010/main" val="274850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000" b="1" dirty="0">
                <a:solidFill>
                  <a:srgbClr val="0070C0"/>
                </a:solidFill>
              </a:rPr>
              <a:t> KIND &amp; CARING LESSON</a:t>
            </a:r>
            <a:br>
              <a:rPr lang="en-US" sz="4000" b="1" dirty="0">
                <a:solidFill>
                  <a:srgbClr val="0070C0"/>
                </a:solidFill>
              </a:rPr>
            </a:br>
            <a:r>
              <a:rPr lang="en-US" sz="4000" b="1" dirty="0">
                <a:solidFill>
                  <a:srgbClr val="0070C0"/>
                </a:solidFill>
              </a:rPr>
              <a:t>Conflict Resolution</a:t>
            </a:r>
          </a:p>
        </p:txBody>
      </p:sp>
      <p:grpSp>
        <p:nvGrpSpPr>
          <p:cNvPr id="8" name="Group 7"/>
          <p:cNvGrpSpPr/>
          <p:nvPr/>
        </p:nvGrpSpPr>
        <p:grpSpPr>
          <a:xfrm>
            <a:off x="4190999" y="1905000"/>
            <a:ext cx="3124201" cy="3124200"/>
            <a:chOff x="4495800" y="1905000"/>
            <a:chExt cx="3124201" cy="312420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1966" t="27778" r="32825" b="26667"/>
            <a:stretch/>
          </p:blipFill>
          <p:spPr>
            <a:xfrm>
              <a:off x="4495800" y="1905000"/>
              <a:ext cx="3124201" cy="3124200"/>
            </a:xfrm>
            <a:prstGeom prst="rect">
              <a:avLst/>
            </a:prstGeom>
          </p:spPr>
        </p:pic>
        <p:sp>
          <p:nvSpPr>
            <p:cNvPr id="5" name="Oval 4"/>
            <p:cNvSpPr/>
            <p:nvPr/>
          </p:nvSpPr>
          <p:spPr>
            <a:xfrm>
              <a:off x="4572000" y="1981200"/>
              <a:ext cx="2971800" cy="2971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9114" y="2362200"/>
              <a:ext cx="1197572" cy="1524000"/>
            </a:xfrm>
            <a:prstGeom prst="rect">
              <a:avLst/>
            </a:prstGeom>
          </p:spPr>
        </p:pic>
        <p:sp>
          <p:nvSpPr>
            <p:cNvPr id="7" name="TextBox 6"/>
            <p:cNvSpPr txBox="1"/>
            <p:nvPr/>
          </p:nvSpPr>
          <p:spPr>
            <a:xfrm>
              <a:off x="4832584" y="3880449"/>
              <a:ext cx="2526830" cy="461665"/>
            </a:xfrm>
            <a:prstGeom prst="rect">
              <a:avLst/>
            </a:prstGeom>
            <a:noFill/>
          </p:spPr>
          <p:txBody>
            <a:bodyPr wrap="square" rtlCol="0">
              <a:spAutoFit/>
            </a:bodyPr>
            <a:lstStyle/>
            <a:p>
              <a:r>
                <a:rPr lang="en-US" sz="2400" b="1" dirty="0">
                  <a:solidFill>
                    <a:schemeClr val="bg1"/>
                  </a:solidFill>
                </a:rPr>
                <a:t>KIND &amp; CARING</a:t>
              </a:r>
            </a:p>
          </p:txBody>
        </p:sp>
      </p:grpSp>
    </p:spTree>
    <p:extLst>
      <p:ext uri="{BB962C8B-B14F-4D97-AF65-F5344CB8AC3E}">
        <p14:creationId xmlns:p14="http://schemas.microsoft.com/office/powerpoint/2010/main" val="2946115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343" y="152400"/>
            <a:ext cx="9829800" cy="1082674"/>
          </a:xfrm>
        </p:spPr>
        <p:txBody>
          <a:bodyPr>
            <a:normAutofit/>
          </a:bodyPr>
          <a:lstStyle/>
          <a:p>
            <a:r>
              <a:rPr lang="en-US" b="1" dirty="0">
                <a:solidFill>
                  <a:srgbClr val="0070C0"/>
                </a:solidFill>
              </a:rPr>
              <a:t>Conflict Resolution</a:t>
            </a:r>
            <a:br>
              <a:rPr lang="en-US" b="1" dirty="0">
                <a:solidFill>
                  <a:srgbClr val="0070C0"/>
                </a:solidFill>
              </a:rPr>
            </a:br>
            <a:r>
              <a:rPr lang="en-US" b="1" dirty="0">
                <a:solidFill>
                  <a:srgbClr val="0070C0"/>
                </a:solidFill>
              </a:rPr>
              <a:t>KIND &amp; CARING TEACHING PROCEDURE</a:t>
            </a:r>
          </a:p>
        </p:txBody>
      </p:sp>
      <p:sp>
        <p:nvSpPr>
          <p:cNvPr id="3" name="Content Placeholder 2"/>
          <p:cNvSpPr>
            <a:spLocks noGrp="1"/>
          </p:cNvSpPr>
          <p:nvPr>
            <p:ph sz="half" idx="1"/>
          </p:nvPr>
        </p:nvSpPr>
        <p:spPr>
          <a:xfrm>
            <a:off x="533400" y="1670649"/>
            <a:ext cx="4876800" cy="3474720"/>
          </a:xfrm>
        </p:spPr>
        <p:txBody>
          <a:bodyPr>
            <a:normAutofit fontScale="92500" lnSpcReduction="10000"/>
          </a:bodyPr>
          <a:lstStyle/>
          <a:p>
            <a:pPr marL="0" indent="0">
              <a:spcBef>
                <a:spcPts val="600"/>
              </a:spcBef>
              <a:buNone/>
            </a:pPr>
            <a:r>
              <a:rPr lang="en-US" sz="2200" b="1" dirty="0">
                <a:solidFill>
                  <a:srgbClr val="FF0000"/>
                </a:solidFill>
              </a:rPr>
              <a:t>Materials Needed for Lessons</a:t>
            </a:r>
            <a:endParaRPr lang="en-US" sz="2200" b="1" u="sng" dirty="0">
              <a:solidFill>
                <a:srgbClr val="FF0000"/>
              </a:solidFill>
            </a:endParaRPr>
          </a:p>
          <a:p>
            <a:pPr>
              <a:spcBef>
                <a:spcPts val="600"/>
              </a:spcBef>
            </a:pPr>
            <a:r>
              <a:rPr lang="en-US" dirty="0"/>
              <a:t>Charlie Check-First doll or poster</a:t>
            </a:r>
          </a:p>
          <a:p>
            <a:pPr>
              <a:spcBef>
                <a:spcPts val="600"/>
              </a:spcBef>
            </a:pPr>
            <a:r>
              <a:rPr lang="en-US" b="1" dirty="0">
                <a:solidFill>
                  <a:srgbClr val="00B0F0"/>
                </a:solidFill>
              </a:rPr>
              <a:t>KC Koala doll or poster</a:t>
            </a:r>
            <a:endParaRPr lang="en-US" dirty="0"/>
          </a:p>
          <a:p>
            <a:pPr>
              <a:spcBef>
                <a:spcPts val="600"/>
              </a:spcBef>
            </a:pPr>
            <a:r>
              <a:rPr lang="en-US" i="1" dirty="0"/>
              <a:t>Toys</a:t>
            </a:r>
            <a:r>
              <a:rPr lang="en-US" dirty="0"/>
              <a:t> and </a:t>
            </a:r>
            <a:r>
              <a:rPr lang="en-US" b="1" dirty="0">
                <a:solidFill>
                  <a:srgbClr val="00B0F0"/>
                </a:solidFill>
              </a:rPr>
              <a:t>5 STEPS </a:t>
            </a:r>
            <a:r>
              <a:rPr lang="en-US" dirty="0"/>
              <a:t>poster </a:t>
            </a:r>
          </a:p>
          <a:p>
            <a:pPr>
              <a:spcBef>
                <a:spcPts val="600"/>
              </a:spcBef>
            </a:pPr>
            <a:r>
              <a:rPr lang="en-US" dirty="0"/>
              <a:t>A decorated box or bag to be your Safety Toy Box</a:t>
            </a:r>
          </a:p>
          <a:p>
            <a:pPr>
              <a:spcBef>
                <a:spcPts val="600"/>
              </a:spcBef>
            </a:pPr>
            <a:r>
              <a:rPr lang="en-US" dirty="0"/>
              <a:t>Assorted objects to put in Toy Box (some that represent the items on the poster [lesson topics] and some that do not)</a:t>
            </a:r>
          </a:p>
          <a:p>
            <a:pPr>
              <a:spcBef>
                <a:spcPts val="600"/>
              </a:spcBef>
            </a:pPr>
            <a:r>
              <a:rPr lang="en-US" i="1" dirty="0"/>
              <a:t>Safety Kids Songs</a:t>
            </a:r>
            <a:r>
              <a:rPr lang="en-US" dirty="0"/>
              <a:t> (optional)</a:t>
            </a:r>
          </a:p>
          <a:p>
            <a:pPr>
              <a:spcBef>
                <a:spcPts val="600"/>
              </a:spcBef>
            </a:pPr>
            <a:r>
              <a:rPr lang="en-US" dirty="0"/>
              <a:t>Letter to the Parents/Guardian (Appendix)</a:t>
            </a:r>
          </a:p>
          <a:p>
            <a:endParaRPr lang="en-US" dirty="0"/>
          </a:p>
          <a:p>
            <a:endParaRPr lang="en-US" dirty="0"/>
          </a:p>
        </p:txBody>
      </p:sp>
      <p:sp>
        <p:nvSpPr>
          <p:cNvPr id="4" name="Content Placeholder 3"/>
          <p:cNvSpPr>
            <a:spLocks noGrp="1"/>
          </p:cNvSpPr>
          <p:nvPr>
            <p:ph sz="half" idx="2"/>
          </p:nvPr>
        </p:nvSpPr>
        <p:spPr>
          <a:xfrm>
            <a:off x="5753100" y="1676400"/>
            <a:ext cx="5829300" cy="3474720"/>
          </a:xfrm>
        </p:spPr>
        <p:txBody>
          <a:bodyPr>
            <a:normAutofit fontScale="92500" lnSpcReduction="10000"/>
          </a:bodyPr>
          <a:lstStyle/>
          <a:p>
            <a:pPr marL="0" indent="0">
              <a:buNone/>
            </a:pPr>
            <a:r>
              <a:rPr lang="en-US" sz="2200" b="1" dirty="0">
                <a:solidFill>
                  <a:srgbClr val="FF0000"/>
                </a:solidFill>
              </a:rPr>
              <a:t>Objectives for Students</a:t>
            </a:r>
          </a:p>
          <a:p>
            <a:r>
              <a:rPr lang="en-US" sz="1800" dirty="0"/>
              <a:t>State the slogan, “Kind and Caring is the Way to Be!”</a:t>
            </a:r>
          </a:p>
          <a:p>
            <a:r>
              <a:rPr lang="en-US" sz="1800" dirty="0"/>
              <a:t>Repeat the 5 steps to resolve a conflict.</a:t>
            </a:r>
          </a:p>
          <a:p>
            <a:r>
              <a:rPr lang="en-US" sz="1800" dirty="0"/>
              <a:t>Name something to do in order to calm down.</a:t>
            </a:r>
          </a:p>
          <a:p>
            <a:r>
              <a:rPr lang="en-US" sz="1800" dirty="0"/>
              <a:t>Explain one strategy to resolve a conflict.</a:t>
            </a:r>
          </a:p>
          <a:p>
            <a:pPr marL="0" indent="0">
              <a:buNone/>
            </a:pPr>
            <a:endParaRPr lang="en-US" sz="1800" dirty="0"/>
          </a:p>
        </p:txBody>
      </p:sp>
      <p:grpSp>
        <p:nvGrpSpPr>
          <p:cNvPr id="7" name="Group 6"/>
          <p:cNvGrpSpPr/>
          <p:nvPr/>
        </p:nvGrpSpPr>
        <p:grpSpPr>
          <a:xfrm>
            <a:off x="10515600" y="541337"/>
            <a:ext cx="990600" cy="914400"/>
            <a:chOff x="8371610" y="1295400"/>
            <a:chExt cx="3124201" cy="312420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31966" t="27778" r="32825" b="26667"/>
            <a:stretch/>
          </p:blipFill>
          <p:spPr>
            <a:xfrm>
              <a:off x="8371610" y="1295400"/>
              <a:ext cx="3124201" cy="3124200"/>
            </a:xfrm>
            <a:prstGeom prst="rect">
              <a:avLst/>
            </a:prstGeom>
          </p:spPr>
        </p:pic>
        <p:sp>
          <p:nvSpPr>
            <p:cNvPr id="9" name="Oval 8"/>
            <p:cNvSpPr/>
            <p:nvPr/>
          </p:nvSpPr>
          <p:spPr>
            <a:xfrm>
              <a:off x="8447810" y="1371600"/>
              <a:ext cx="2971800" cy="2971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1807234"/>
              <a:ext cx="1616722" cy="2057400"/>
            </a:xfrm>
            <a:prstGeom prst="rect">
              <a:avLst/>
            </a:prstGeom>
          </p:spPr>
        </p:pic>
      </p:grpSp>
    </p:spTree>
    <p:extLst>
      <p:ext uri="{BB962C8B-B14F-4D97-AF65-F5344CB8AC3E}">
        <p14:creationId xmlns:p14="http://schemas.microsoft.com/office/powerpoint/2010/main" val="106240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70C0"/>
                </a:solidFill>
              </a:rPr>
              <a:t>Conflict Resolution</a:t>
            </a:r>
            <a:br>
              <a:rPr lang="en-US" b="1" dirty="0">
                <a:solidFill>
                  <a:srgbClr val="0070C0"/>
                </a:solidFill>
              </a:rPr>
            </a:br>
            <a:r>
              <a:rPr lang="en-US" b="1" dirty="0">
                <a:solidFill>
                  <a:srgbClr val="0070C0"/>
                </a:solidFill>
              </a:rPr>
              <a:t>KIND &amp; CARING INSTRUCTION</a:t>
            </a:r>
          </a:p>
        </p:txBody>
      </p:sp>
      <p:sp>
        <p:nvSpPr>
          <p:cNvPr id="3" name="Text Placeholder 2"/>
          <p:cNvSpPr>
            <a:spLocks noGrp="1"/>
          </p:cNvSpPr>
          <p:nvPr>
            <p:ph type="body" idx="1"/>
          </p:nvPr>
        </p:nvSpPr>
        <p:spPr>
          <a:xfrm>
            <a:off x="838200" y="1831033"/>
            <a:ext cx="5638800" cy="795867"/>
          </a:xfrm>
        </p:spPr>
        <p:txBody>
          <a:bodyPr/>
          <a:lstStyle/>
          <a:p>
            <a:r>
              <a:rPr lang="en-US" b="1" dirty="0"/>
              <a:t>Lesson A</a:t>
            </a:r>
          </a:p>
          <a:p>
            <a:r>
              <a:rPr lang="en-US" b="1" dirty="0"/>
              <a:t>Introduction and Anger Management</a:t>
            </a:r>
          </a:p>
          <a:p>
            <a:endParaRPr lang="en-US" b="1" dirty="0"/>
          </a:p>
        </p:txBody>
      </p:sp>
      <p:sp>
        <p:nvSpPr>
          <p:cNvPr id="4" name="Content Placeholder 3"/>
          <p:cNvSpPr>
            <a:spLocks noGrp="1"/>
          </p:cNvSpPr>
          <p:nvPr>
            <p:ph sz="half" idx="2"/>
          </p:nvPr>
        </p:nvSpPr>
        <p:spPr>
          <a:xfrm>
            <a:off x="1493520" y="2624665"/>
            <a:ext cx="5074920" cy="3318936"/>
          </a:xfrm>
        </p:spPr>
        <p:txBody>
          <a:bodyPr>
            <a:normAutofit/>
          </a:bodyPr>
          <a:lstStyle/>
          <a:p>
            <a:pPr>
              <a:spcBef>
                <a:spcPts val="600"/>
              </a:spcBef>
            </a:pPr>
            <a:r>
              <a:rPr lang="en-US" dirty="0"/>
              <a:t>What is conflict?</a:t>
            </a:r>
          </a:p>
          <a:p>
            <a:pPr>
              <a:spcBef>
                <a:spcPts val="600"/>
              </a:spcBef>
            </a:pPr>
            <a:r>
              <a:rPr lang="en-US" dirty="0"/>
              <a:t>What to do when there is conflict.</a:t>
            </a:r>
          </a:p>
          <a:p>
            <a:pPr>
              <a:spcBef>
                <a:spcPts val="600"/>
              </a:spcBef>
            </a:pPr>
            <a:r>
              <a:rPr lang="en-US" dirty="0"/>
              <a:t>There are 5 steps to take to solve a problem or conflict. </a:t>
            </a:r>
          </a:p>
          <a:p>
            <a:pPr lvl="2"/>
            <a:r>
              <a:rPr lang="en-US" dirty="0"/>
              <a:t>Step 1 is </a:t>
            </a:r>
            <a:r>
              <a:rPr lang="en-US" b="1" dirty="0">
                <a:solidFill>
                  <a:srgbClr val="00B0F0"/>
                </a:solidFill>
              </a:rPr>
              <a:t>STOP</a:t>
            </a:r>
            <a:r>
              <a:rPr lang="en-US" dirty="0"/>
              <a:t>.  </a:t>
            </a:r>
          </a:p>
          <a:p>
            <a:pPr lvl="2"/>
            <a:r>
              <a:rPr lang="en-US" dirty="0"/>
              <a:t>Step 2 is </a:t>
            </a:r>
            <a:r>
              <a:rPr lang="en-US" b="1" dirty="0">
                <a:solidFill>
                  <a:srgbClr val="00B0F0"/>
                </a:solidFill>
              </a:rPr>
              <a:t>IDENTIFY</a:t>
            </a:r>
            <a:r>
              <a:rPr lang="en-US" dirty="0"/>
              <a:t>.  </a:t>
            </a:r>
          </a:p>
          <a:p>
            <a:pPr lvl="2"/>
            <a:r>
              <a:rPr lang="en-US" dirty="0"/>
              <a:t>Step 3 is </a:t>
            </a:r>
            <a:r>
              <a:rPr lang="en-US" b="1" dirty="0">
                <a:solidFill>
                  <a:srgbClr val="00B0F0"/>
                </a:solidFill>
              </a:rPr>
              <a:t>THINK</a:t>
            </a:r>
            <a:r>
              <a:rPr lang="en-US" dirty="0"/>
              <a:t>.  </a:t>
            </a:r>
          </a:p>
          <a:p>
            <a:pPr lvl="2"/>
            <a:r>
              <a:rPr lang="en-US" dirty="0"/>
              <a:t>Step 4 is </a:t>
            </a:r>
            <a:r>
              <a:rPr lang="en-US" b="1" dirty="0">
                <a:solidFill>
                  <a:srgbClr val="00B0F0"/>
                </a:solidFill>
              </a:rPr>
              <a:t>ACT</a:t>
            </a:r>
            <a:r>
              <a:rPr lang="en-US" dirty="0"/>
              <a:t>. </a:t>
            </a:r>
          </a:p>
          <a:p>
            <a:pPr lvl="2"/>
            <a:r>
              <a:rPr lang="en-US" dirty="0"/>
              <a:t>Step 5 is </a:t>
            </a:r>
            <a:r>
              <a:rPr lang="en-US" b="1" dirty="0">
                <a:solidFill>
                  <a:srgbClr val="00B0F0"/>
                </a:solidFill>
              </a:rPr>
              <a:t>REVIEW</a:t>
            </a:r>
            <a:r>
              <a:rPr lang="en-US" dirty="0"/>
              <a:t>. </a:t>
            </a:r>
          </a:p>
          <a:p>
            <a:pPr lvl="1"/>
            <a:r>
              <a:rPr lang="en-US" dirty="0"/>
              <a:t>What does </a:t>
            </a:r>
            <a:r>
              <a:rPr lang="en-US" b="1" dirty="0">
                <a:solidFill>
                  <a:srgbClr val="00B0F0"/>
                </a:solidFill>
              </a:rPr>
              <a:t>STOP</a:t>
            </a:r>
            <a:r>
              <a:rPr lang="en-US" dirty="0"/>
              <a:t> mean?</a:t>
            </a:r>
          </a:p>
        </p:txBody>
      </p:sp>
      <p:sp>
        <p:nvSpPr>
          <p:cNvPr id="5" name="Text Placeholder 4"/>
          <p:cNvSpPr>
            <a:spLocks noGrp="1"/>
          </p:cNvSpPr>
          <p:nvPr>
            <p:ph type="body" sz="quarter" idx="3"/>
          </p:nvPr>
        </p:nvSpPr>
        <p:spPr>
          <a:xfrm>
            <a:off x="6934200" y="1828798"/>
            <a:ext cx="4465320" cy="795867"/>
          </a:xfrm>
        </p:spPr>
        <p:txBody>
          <a:bodyPr/>
          <a:lstStyle/>
          <a:p>
            <a:r>
              <a:rPr lang="en-US" b="1" dirty="0"/>
              <a:t>Lesson B</a:t>
            </a:r>
          </a:p>
          <a:p>
            <a:r>
              <a:rPr lang="en-US" b="1" dirty="0"/>
              <a:t>Identify and Think</a:t>
            </a:r>
          </a:p>
          <a:p>
            <a:endParaRPr lang="en-US" b="1" dirty="0"/>
          </a:p>
        </p:txBody>
      </p:sp>
      <p:sp>
        <p:nvSpPr>
          <p:cNvPr id="6" name="Content Placeholder 5"/>
          <p:cNvSpPr>
            <a:spLocks noGrp="1"/>
          </p:cNvSpPr>
          <p:nvPr>
            <p:ph sz="quarter" idx="4"/>
          </p:nvPr>
        </p:nvSpPr>
        <p:spPr>
          <a:xfrm>
            <a:off x="6934200" y="2624665"/>
            <a:ext cx="4648200" cy="2675467"/>
          </a:xfrm>
        </p:spPr>
        <p:txBody>
          <a:bodyPr/>
          <a:lstStyle/>
          <a:p>
            <a:pPr>
              <a:spcBef>
                <a:spcPts val="600"/>
              </a:spcBef>
            </a:pPr>
            <a:r>
              <a:rPr lang="en-US" dirty="0"/>
              <a:t>What does </a:t>
            </a:r>
            <a:r>
              <a:rPr lang="en-US" b="1" dirty="0">
                <a:solidFill>
                  <a:srgbClr val="00B0F0"/>
                </a:solidFill>
              </a:rPr>
              <a:t>IDENTIFY </a:t>
            </a:r>
            <a:r>
              <a:rPr lang="en-US" dirty="0"/>
              <a:t>mean?</a:t>
            </a:r>
          </a:p>
          <a:p>
            <a:pPr>
              <a:spcBef>
                <a:spcPts val="600"/>
              </a:spcBef>
            </a:pPr>
            <a:r>
              <a:rPr lang="en-US" dirty="0"/>
              <a:t>Short stories to identify the conflict.</a:t>
            </a:r>
          </a:p>
          <a:p>
            <a:pPr>
              <a:spcBef>
                <a:spcPts val="600"/>
              </a:spcBef>
            </a:pPr>
            <a:r>
              <a:rPr lang="en-US" dirty="0"/>
              <a:t>Let’s </a:t>
            </a:r>
            <a:r>
              <a:rPr lang="en-US" b="1" dirty="0">
                <a:solidFill>
                  <a:srgbClr val="00B0F0"/>
                </a:solidFill>
              </a:rPr>
              <a:t>THINK </a:t>
            </a:r>
            <a:r>
              <a:rPr lang="en-US" dirty="0">
                <a:solidFill>
                  <a:schemeClr val="tx2"/>
                </a:solidFill>
              </a:rPr>
              <a:t>about what to do.</a:t>
            </a:r>
          </a:p>
          <a:p>
            <a:pPr>
              <a:spcBef>
                <a:spcPts val="600"/>
              </a:spcBef>
            </a:pPr>
            <a:endParaRPr lang="en-US" dirty="0">
              <a:solidFill>
                <a:schemeClr val="tx2"/>
              </a:solidFill>
            </a:endParaRPr>
          </a:p>
        </p:txBody>
      </p:sp>
      <p:grpSp>
        <p:nvGrpSpPr>
          <p:cNvPr id="9" name="Group 8"/>
          <p:cNvGrpSpPr/>
          <p:nvPr/>
        </p:nvGrpSpPr>
        <p:grpSpPr>
          <a:xfrm>
            <a:off x="10515600" y="541337"/>
            <a:ext cx="990600" cy="914400"/>
            <a:chOff x="8371610" y="1295400"/>
            <a:chExt cx="3124201" cy="312420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31966" t="27778" r="32825" b="26667"/>
            <a:stretch/>
          </p:blipFill>
          <p:spPr>
            <a:xfrm>
              <a:off x="8371610" y="1295400"/>
              <a:ext cx="3124201" cy="3124200"/>
            </a:xfrm>
            <a:prstGeom prst="rect">
              <a:avLst/>
            </a:prstGeom>
          </p:spPr>
        </p:pic>
        <p:sp>
          <p:nvSpPr>
            <p:cNvPr id="11" name="Oval 10"/>
            <p:cNvSpPr/>
            <p:nvPr/>
          </p:nvSpPr>
          <p:spPr>
            <a:xfrm>
              <a:off x="8447810" y="1371600"/>
              <a:ext cx="2971800" cy="2971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1807234"/>
              <a:ext cx="1616722" cy="2057400"/>
            </a:xfrm>
            <a:prstGeom prst="rect">
              <a:avLst/>
            </a:prstGeom>
          </p:spPr>
        </p:pic>
      </p:grpSp>
    </p:spTree>
    <p:extLst>
      <p:ext uri="{BB962C8B-B14F-4D97-AF65-F5344CB8AC3E}">
        <p14:creationId xmlns:p14="http://schemas.microsoft.com/office/powerpoint/2010/main" val="114051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70C0"/>
                </a:solidFill>
              </a:rPr>
              <a:t>Conflict Resolution</a:t>
            </a:r>
            <a:br>
              <a:rPr lang="en-US" b="1" dirty="0">
                <a:solidFill>
                  <a:srgbClr val="0070C0"/>
                </a:solidFill>
              </a:rPr>
            </a:br>
            <a:r>
              <a:rPr lang="en-US" b="1" dirty="0">
                <a:solidFill>
                  <a:srgbClr val="0070C0"/>
                </a:solidFill>
              </a:rPr>
              <a:t>KIND &amp; CARING INSTRUCTION</a:t>
            </a:r>
          </a:p>
        </p:txBody>
      </p:sp>
      <p:sp>
        <p:nvSpPr>
          <p:cNvPr id="3" name="Text Placeholder 2"/>
          <p:cNvSpPr>
            <a:spLocks noGrp="1"/>
          </p:cNvSpPr>
          <p:nvPr>
            <p:ph type="body" idx="1"/>
          </p:nvPr>
        </p:nvSpPr>
        <p:spPr>
          <a:xfrm>
            <a:off x="3200400" y="1828798"/>
            <a:ext cx="5638800" cy="795867"/>
          </a:xfrm>
        </p:spPr>
        <p:txBody>
          <a:bodyPr/>
          <a:lstStyle/>
          <a:p>
            <a:r>
              <a:rPr lang="en-US" b="1" dirty="0"/>
              <a:t>Lesson C</a:t>
            </a:r>
          </a:p>
          <a:p>
            <a:r>
              <a:rPr lang="en-US" b="1" dirty="0"/>
              <a:t>Act and Review</a:t>
            </a:r>
          </a:p>
        </p:txBody>
      </p:sp>
      <p:sp>
        <p:nvSpPr>
          <p:cNvPr id="4" name="Content Placeholder 3"/>
          <p:cNvSpPr>
            <a:spLocks noGrp="1"/>
          </p:cNvSpPr>
          <p:nvPr>
            <p:ph sz="half" idx="2"/>
          </p:nvPr>
        </p:nvSpPr>
        <p:spPr>
          <a:xfrm>
            <a:off x="3200400" y="2819400"/>
            <a:ext cx="5074920" cy="3129952"/>
          </a:xfrm>
        </p:spPr>
        <p:txBody>
          <a:bodyPr>
            <a:normAutofit/>
          </a:bodyPr>
          <a:lstStyle/>
          <a:p>
            <a:pPr>
              <a:spcBef>
                <a:spcPts val="600"/>
              </a:spcBef>
            </a:pPr>
            <a:r>
              <a:rPr lang="en-US" dirty="0"/>
              <a:t>What does </a:t>
            </a:r>
            <a:r>
              <a:rPr lang="en-US" b="1" dirty="0">
                <a:solidFill>
                  <a:srgbClr val="00B0F0"/>
                </a:solidFill>
              </a:rPr>
              <a:t>ACT </a:t>
            </a:r>
            <a:r>
              <a:rPr lang="en-US" dirty="0"/>
              <a:t>mean?</a:t>
            </a:r>
          </a:p>
          <a:p>
            <a:pPr>
              <a:spcBef>
                <a:spcPts val="600"/>
              </a:spcBef>
            </a:pPr>
            <a:r>
              <a:rPr lang="en-US" dirty="0"/>
              <a:t>Tell me a plan you could use on the story I told you.</a:t>
            </a:r>
          </a:p>
          <a:p>
            <a:pPr>
              <a:spcBef>
                <a:spcPts val="600"/>
              </a:spcBef>
            </a:pPr>
            <a:r>
              <a:rPr lang="en-US" dirty="0"/>
              <a:t>What does </a:t>
            </a:r>
            <a:r>
              <a:rPr lang="en-US" b="1" dirty="0">
                <a:solidFill>
                  <a:srgbClr val="00B0F0"/>
                </a:solidFill>
              </a:rPr>
              <a:t>REVIEW </a:t>
            </a:r>
            <a:r>
              <a:rPr lang="en-US" dirty="0"/>
              <a:t>mean?</a:t>
            </a:r>
          </a:p>
          <a:p>
            <a:pPr>
              <a:spcBef>
                <a:spcPts val="600"/>
              </a:spcBef>
            </a:pPr>
            <a:r>
              <a:rPr lang="en-US" dirty="0"/>
              <a:t>Did it fix the problem? </a:t>
            </a:r>
          </a:p>
          <a:p>
            <a:pPr>
              <a:spcBef>
                <a:spcPts val="600"/>
              </a:spcBef>
            </a:pPr>
            <a:endParaRPr lang="en-US" dirty="0"/>
          </a:p>
          <a:p>
            <a:pPr>
              <a:spcBef>
                <a:spcPts val="600"/>
              </a:spcBef>
            </a:pPr>
            <a:endParaRPr lang="en-US" dirty="0"/>
          </a:p>
        </p:txBody>
      </p:sp>
      <p:grpSp>
        <p:nvGrpSpPr>
          <p:cNvPr id="9" name="Group 8"/>
          <p:cNvGrpSpPr/>
          <p:nvPr/>
        </p:nvGrpSpPr>
        <p:grpSpPr>
          <a:xfrm>
            <a:off x="10515600" y="541337"/>
            <a:ext cx="990600" cy="914400"/>
            <a:chOff x="8371610" y="1295400"/>
            <a:chExt cx="3124201" cy="312420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31966" t="27778" r="32825" b="26667"/>
            <a:stretch/>
          </p:blipFill>
          <p:spPr>
            <a:xfrm>
              <a:off x="8371610" y="1295400"/>
              <a:ext cx="3124201" cy="3124200"/>
            </a:xfrm>
            <a:prstGeom prst="rect">
              <a:avLst/>
            </a:prstGeom>
          </p:spPr>
        </p:pic>
        <p:sp>
          <p:nvSpPr>
            <p:cNvPr id="11" name="Oval 10"/>
            <p:cNvSpPr/>
            <p:nvPr/>
          </p:nvSpPr>
          <p:spPr>
            <a:xfrm>
              <a:off x="8447810" y="1371600"/>
              <a:ext cx="2971800" cy="2971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1807234"/>
              <a:ext cx="1616722" cy="2057400"/>
            </a:xfrm>
            <a:prstGeom prst="rect">
              <a:avLst/>
            </a:prstGeom>
          </p:spPr>
        </p:pic>
      </p:grpSp>
    </p:spTree>
    <p:extLst>
      <p:ext uri="{BB962C8B-B14F-4D97-AF65-F5344CB8AC3E}">
        <p14:creationId xmlns:p14="http://schemas.microsoft.com/office/powerpoint/2010/main" val="1194964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Conflict Resolution</a:t>
            </a:r>
            <a:br>
              <a:rPr lang="en-US" b="1" dirty="0">
                <a:solidFill>
                  <a:srgbClr val="0070C0"/>
                </a:solidFill>
              </a:rPr>
            </a:br>
            <a:r>
              <a:rPr lang="en-US" b="1" dirty="0">
                <a:solidFill>
                  <a:srgbClr val="0070C0"/>
                </a:solidFill>
              </a:rPr>
              <a:t>KIND &amp; CARING CLOSURE</a:t>
            </a:r>
          </a:p>
        </p:txBody>
      </p:sp>
      <p:sp>
        <p:nvSpPr>
          <p:cNvPr id="3" name="Rectangle 2"/>
          <p:cNvSpPr/>
          <p:nvPr/>
        </p:nvSpPr>
        <p:spPr>
          <a:xfrm>
            <a:off x="1407335" y="1631948"/>
            <a:ext cx="10074704" cy="3801041"/>
          </a:xfrm>
          <a:prstGeom prst="rect">
            <a:avLst/>
          </a:prstGeom>
        </p:spPr>
        <p:txBody>
          <a:bodyPr wrap="square">
            <a:spAutoFit/>
          </a:bodyPr>
          <a:lstStyle/>
          <a:p>
            <a:pPr marL="342900" indent="-342900">
              <a:buFont typeface="Arial" panose="020B0604020202020204" pitchFamily="34" charset="0"/>
              <a:buChar char="•"/>
            </a:pPr>
            <a:r>
              <a:rPr lang="en-US" sz="2000" b="1" kern="1400" dirty="0">
                <a:latin typeface="Times New Roman" panose="02020603050405020304" pitchFamily="18" charset="0"/>
              </a:rPr>
              <a:t>When you review what you have done, think about whether or not you were Kind and Caring to the other person.  Were you a good friend to him or to her?  </a:t>
            </a:r>
          </a:p>
          <a:p>
            <a:pPr marL="342900" indent="-342900">
              <a:buFont typeface="Arial" panose="020B0604020202020204" pitchFamily="34" charset="0"/>
              <a:buChar char="•"/>
            </a:pPr>
            <a:endParaRPr lang="en-US" sz="1000" b="1" kern="1400" dirty="0">
              <a:latin typeface="Times New Roman" panose="02020603050405020304" pitchFamily="18" charset="0"/>
            </a:endParaRPr>
          </a:p>
          <a:p>
            <a:pPr marL="342900" indent="-342900">
              <a:buFont typeface="Arial" panose="020B0604020202020204" pitchFamily="34" charset="0"/>
              <a:buChar char="•"/>
            </a:pPr>
            <a:r>
              <a:rPr lang="en-US" sz="2000" b="1" kern="1400" dirty="0">
                <a:latin typeface="Times New Roman" panose="02020603050405020304" pitchFamily="18" charset="0"/>
              </a:rPr>
              <a:t>Let’s go over the 5 steps to resolving conflicts.</a:t>
            </a:r>
          </a:p>
          <a:p>
            <a:pPr marL="800100" lvl="1" indent="-342900">
              <a:buFont typeface="Arial" panose="020B0604020202020204" pitchFamily="34" charset="0"/>
              <a:buChar char="•"/>
            </a:pPr>
            <a:r>
              <a:rPr lang="en-US" sz="1400" b="1" kern="1400" dirty="0">
                <a:solidFill>
                  <a:srgbClr val="FF0000"/>
                </a:solidFill>
                <a:latin typeface="Times New Roman" panose="02020603050405020304" pitchFamily="18" charset="0"/>
              </a:rPr>
              <a:t>STOP</a:t>
            </a:r>
          </a:p>
          <a:p>
            <a:pPr marL="800100" lvl="1" indent="-342900">
              <a:buFont typeface="Arial" panose="020B0604020202020204" pitchFamily="34" charset="0"/>
              <a:buChar char="•"/>
            </a:pPr>
            <a:r>
              <a:rPr lang="en-US" sz="1400" b="1" kern="1400" dirty="0">
                <a:solidFill>
                  <a:srgbClr val="FF0000"/>
                </a:solidFill>
                <a:latin typeface="Times New Roman" panose="02020603050405020304" pitchFamily="18" charset="0"/>
              </a:rPr>
              <a:t>IDENTIFY</a:t>
            </a:r>
          </a:p>
          <a:p>
            <a:pPr marL="800100" lvl="1" indent="-342900">
              <a:buFont typeface="Arial" panose="020B0604020202020204" pitchFamily="34" charset="0"/>
              <a:buChar char="•"/>
            </a:pPr>
            <a:r>
              <a:rPr lang="en-US" sz="1400" b="1" kern="1400" dirty="0">
                <a:solidFill>
                  <a:srgbClr val="FF0000"/>
                </a:solidFill>
                <a:latin typeface="Times New Roman" panose="02020603050405020304" pitchFamily="18" charset="0"/>
              </a:rPr>
              <a:t>THINK</a:t>
            </a:r>
          </a:p>
          <a:p>
            <a:pPr marL="800100" lvl="1" indent="-342900">
              <a:buFont typeface="Arial" panose="020B0604020202020204" pitchFamily="34" charset="0"/>
              <a:buChar char="•"/>
            </a:pPr>
            <a:r>
              <a:rPr lang="en-US" sz="1400" b="1" kern="1400" dirty="0">
                <a:solidFill>
                  <a:srgbClr val="FF0000"/>
                </a:solidFill>
                <a:latin typeface="Times New Roman" panose="02020603050405020304" pitchFamily="18" charset="0"/>
              </a:rPr>
              <a:t>ACT</a:t>
            </a:r>
          </a:p>
          <a:p>
            <a:pPr marL="800100" lvl="1" indent="-342900">
              <a:buFont typeface="Arial" panose="020B0604020202020204" pitchFamily="34" charset="0"/>
              <a:buChar char="•"/>
            </a:pPr>
            <a:r>
              <a:rPr lang="en-US" sz="1400" b="1" kern="1400" dirty="0">
                <a:solidFill>
                  <a:srgbClr val="FF0000"/>
                </a:solidFill>
                <a:latin typeface="Times New Roman" panose="02020603050405020304" pitchFamily="18" charset="0"/>
              </a:rPr>
              <a:t>REVIEW</a:t>
            </a:r>
          </a:p>
          <a:p>
            <a:pPr marL="342900" indent="-342900">
              <a:buFont typeface="Arial" panose="020B0604020202020204" pitchFamily="34" charset="0"/>
              <a:buChar char="•"/>
            </a:pPr>
            <a:endParaRPr lang="en-US" sz="1000" b="1" kern="1400" dirty="0">
              <a:latin typeface="Times New Roman" panose="02020603050405020304" pitchFamily="18" charset="0"/>
            </a:endParaRPr>
          </a:p>
          <a:p>
            <a:pPr marL="342900" indent="-342900">
              <a:buFont typeface="Arial" panose="020B0604020202020204" pitchFamily="34" charset="0"/>
              <a:buChar char="•"/>
            </a:pPr>
            <a:r>
              <a:rPr lang="en-US" sz="2000" b="1" kern="1400" dirty="0">
                <a:latin typeface="Times New Roman" panose="02020603050405020304" pitchFamily="18" charset="0"/>
              </a:rPr>
              <a:t>Solve your problems in a peaceful way and you will be a Kind and Caring Kid!</a:t>
            </a:r>
          </a:p>
          <a:p>
            <a:pPr marL="342900" indent="-342900">
              <a:buFont typeface="Arial" panose="020B0604020202020204" pitchFamily="34" charset="0"/>
              <a:buChar char="•"/>
            </a:pPr>
            <a:endParaRPr lang="en-US" sz="1000" b="1" kern="1400" dirty="0">
              <a:latin typeface="Times New Roman" panose="02020603050405020304" pitchFamily="18" charset="0"/>
            </a:endParaRPr>
          </a:p>
          <a:p>
            <a:pPr marL="342900" indent="-342900">
              <a:buFont typeface="Arial" panose="020B0604020202020204" pitchFamily="34" charset="0"/>
              <a:buChar char="•"/>
            </a:pPr>
            <a:r>
              <a:rPr lang="en-US" sz="2000" b="1" kern="1400" dirty="0">
                <a:latin typeface="Times New Roman" panose="02020603050405020304" pitchFamily="18" charset="0"/>
              </a:rPr>
              <a:t>Use the Safety Kids Songs to reinforce the safety kids rules.</a:t>
            </a:r>
          </a:p>
          <a:p>
            <a:endParaRPr lang="en-US" sz="1000" b="1" kern="1400" dirty="0">
              <a:latin typeface="Times New Roman" panose="02020603050405020304" pitchFamily="18" charset="0"/>
            </a:endParaRPr>
          </a:p>
          <a:p>
            <a:pPr marL="342900" indent="-342900">
              <a:buFont typeface="Arial" panose="020B0604020202020204" pitchFamily="34" charset="0"/>
              <a:buChar char="•"/>
            </a:pPr>
            <a:r>
              <a:rPr lang="en-US" sz="2000" b="1" kern="1400" dirty="0">
                <a:latin typeface="Times New Roman" panose="02020603050405020304" pitchFamily="18" charset="0"/>
              </a:rPr>
              <a:t>Use any of the follow-up material to reinforce the lessons and skills taught.</a:t>
            </a:r>
            <a:endParaRPr lang="en-US" sz="2000" kern="1400" dirty="0">
              <a:latin typeface="Times New Roman" panose="02020603050405020304" pitchFamily="18" charset="0"/>
            </a:endParaRPr>
          </a:p>
          <a:p>
            <a:r>
              <a:rPr lang="en-US" sz="1100" kern="1400" dirty="0">
                <a:solidFill>
                  <a:srgbClr val="000000"/>
                </a:solidFill>
                <a:latin typeface="Times New Roman" panose="02020603050405020304" pitchFamily="18" charset="0"/>
              </a:rPr>
              <a:t> </a:t>
            </a:r>
            <a:endParaRPr lang="en-US" sz="1100" kern="1400" dirty="0">
              <a:ln>
                <a:noFill/>
              </a:ln>
              <a:solidFill>
                <a:srgbClr val="000000"/>
              </a:solidFill>
              <a:effectLst/>
              <a:latin typeface="Times New Roman" panose="02020603050405020304" pitchFamily="18" charset="0"/>
            </a:endParaRPr>
          </a:p>
        </p:txBody>
      </p:sp>
      <p:grpSp>
        <p:nvGrpSpPr>
          <p:cNvPr id="6" name="Group 5"/>
          <p:cNvGrpSpPr/>
          <p:nvPr/>
        </p:nvGrpSpPr>
        <p:grpSpPr>
          <a:xfrm>
            <a:off x="10515600" y="541337"/>
            <a:ext cx="990600" cy="914400"/>
            <a:chOff x="8371610" y="1295400"/>
            <a:chExt cx="3124201" cy="312420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1966" t="27778" r="32825" b="26667"/>
            <a:stretch/>
          </p:blipFill>
          <p:spPr>
            <a:xfrm>
              <a:off x="8371610" y="1295400"/>
              <a:ext cx="3124201" cy="3124200"/>
            </a:xfrm>
            <a:prstGeom prst="rect">
              <a:avLst/>
            </a:prstGeom>
          </p:spPr>
        </p:pic>
        <p:sp>
          <p:nvSpPr>
            <p:cNvPr id="8" name="Oval 7"/>
            <p:cNvSpPr/>
            <p:nvPr/>
          </p:nvSpPr>
          <p:spPr>
            <a:xfrm>
              <a:off x="8447810" y="1371600"/>
              <a:ext cx="2971800" cy="2971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1807234"/>
              <a:ext cx="1616722" cy="2057400"/>
            </a:xfrm>
            <a:prstGeom prst="rect">
              <a:avLst/>
            </a:prstGeom>
          </p:spPr>
        </p:pic>
      </p:grpSp>
    </p:spTree>
    <p:extLst>
      <p:ext uri="{BB962C8B-B14F-4D97-AF65-F5344CB8AC3E}">
        <p14:creationId xmlns:p14="http://schemas.microsoft.com/office/powerpoint/2010/main" val="247436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000" b="1" dirty="0">
                <a:solidFill>
                  <a:srgbClr val="0070C0"/>
                </a:solidFill>
              </a:rPr>
              <a:t> KIND &amp; CARING LESSON</a:t>
            </a:r>
            <a:br>
              <a:rPr lang="en-US" sz="4000" b="1" dirty="0">
                <a:solidFill>
                  <a:srgbClr val="0070C0"/>
                </a:solidFill>
              </a:rPr>
            </a:br>
            <a:r>
              <a:rPr lang="en-US" sz="4000" b="1" dirty="0">
                <a:solidFill>
                  <a:srgbClr val="0070C0"/>
                </a:solidFill>
              </a:rPr>
              <a:t>Bullying</a:t>
            </a:r>
          </a:p>
        </p:txBody>
      </p:sp>
      <p:grpSp>
        <p:nvGrpSpPr>
          <p:cNvPr id="8" name="Group 7"/>
          <p:cNvGrpSpPr/>
          <p:nvPr/>
        </p:nvGrpSpPr>
        <p:grpSpPr>
          <a:xfrm>
            <a:off x="4190999" y="1905000"/>
            <a:ext cx="3124201" cy="3124200"/>
            <a:chOff x="4495800" y="1905000"/>
            <a:chExt cx="3124201" cy="312420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1966" t="27778" r="32825" b="26667"/>
            <a:stretch/>
          </p:blipFill>
          <p:spPr>
            <a:xfrm>
              <a:off x="4495800" y="1905000"/>
              <a:ext cx="3124201" cy="3124200"/>
            </a:xfrm>
            <a:prstGeom prst="rect">
              <a:avLst/>
            </a:prstGeom>
          </p:spPr>
        </p:pic>
        <p:sp>
          <p:nvSpPr>
            <p:cNvPr id="5" name="Oval 4"/>
            <p:cNvSpPr/>
            <p:nvPr/>
          </p:nvSpPr>
          <p:spPr>
            <a:xfrm>
              <a:off x="4572000" y="1981200"/>
              <a:ext cx="2971800" cy="2971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9114" y="2362200"/>
              <a:ext cx="1197572" cy="1524000"/>
            </a:xfrm>
            <a:prstGeom prst="rect">
              <a:avLst/>
            </a:prstGeom>
          </p:spPr>
        </p:pic>
        <p:sp>
          <p:nvSpPr>
            <p:cNvPr id="7" name="TextBox 6"/>
            <p:cNvSpPr txBox="1"/>
            <p:nvPr/>
          </p:nvSpPr>
          <p:spPr>
            <a:xfrm>
              <a:off x="4832584" y="3880449"/>
              <a:ext cx="2526830" cy="461665"/>
            </a:xfrm>
            <a:prstGeom prst="rect">
              <a:avLst/>
            </a:prstGeom>
            <a:noFill/>
          </p:spPr>
          <p:txBody>
            <a:bodyPr wrap="square" rtlCol="0">
              <a:spAutoFit/>
            </a:bodyPr>
            <a:lstStyle/>
            <a:p>
              <a:r>
                <a:rPr lang="en-US" sz="2400" b="1" dirty="0">
                  <a:solidFill>
                    <a:schemeClr val="bg1"/>
                  </a:solidFill>
                </a:rPr>
                <a:t>KIND &amp; CARING</a:t>
              </a:r>
            </a:p>
          </p:txBody>
        </p:sp>
      </p:grpSp>
    </p:spTree>
    <p:extLst>
      <p:ext uri="{BB962C8B-B14F-4D97-AF65-F5344CB8AC3E}">
        <p14:creationId xmlns:p14="http://schemas.microsoft.com/office/powerpoint/2010/main" val="1968843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46380-4797-4B87-8939-84A7122DF149}"/>
              </a:ext>
            </a:extLst>
          </p:cNvPr>
          <p:cNvSpPr>
            <a:spLocks noGrp="1"/>
          </p:cNvSpPr>
          <p:nvPr>
            <p:ph type="title"/>
          </p:nvPr>
        </p:nvSpPr>
        <p:spPr>
          <a:xfrm>
            <a:off x="762000" y="685800"/>
            <a:ext cx="3695820" cy="701674"/>
          </a:xfrm>
        </p:spPr>
        <p:txBody>
          <a:bodyPr/>
          <a:lstStyle/>
          <a:p>
            <a:r>
              <a:rPr lang="en-US" b="1" dirty="0">
                <a:solidFill>
                  <a:srgbClr val="0070C0"/>
                </a:solidFill>
              </a:rPr>
              <a:t>SAFETY KIDS HISTORY</a:t>
            </a:r>
            <a:endParaRPr lang="en-US" dirty="0"/>
          </a:p>
        </p:txBody>
      </p:sp>
      <p:sp>
        <p:nvSpPr>
          <p:cNvPr id="3" name="Text Placeholder 2">
            <a:extLst>
              <a:ext uri="{FF2B5EF4-FFF2-40B4-BE49-F238E27FC236}">
                <a16:creationId xmlns:a16="http://schemas.microsoft.com/office/drawing/2014/main" id="{DB310CB2-BEB6-415B-8BDB-0D962FC0FEBA}"/>
              </a:ext>
            </a:extLst>
          </p:cNvPr>
          <p:cNvSpPr>
            <a:spLocks noGrp="1"/>
          </p:cNvSpPr>
          <p:nvPr>
            <p:ph type="body" sz="quarter" idx="14"/>
          </p:nvPr>
        </p:nvSpPr>
        <p:spPr>
          <a:xfrm>
            <a:off x="762000" y="1676400"/>
            <a:ext cx="3832741" cy="4648200"/>
          </a:xfrm>
        </p:spPr>
        <p:txBody>
          <a:bodyPr/>
          <a:lstStyle/>
          <a:p>
            <a:pPr marL="285750" indent="-285750">
              <a:buFont typeface="Wingdings" panose="05000000000000000000" pitchFamily="2" charset="2"/>
              <a:buChar char="§"/>
            </a:pPr>
            <a:r>
              <a:rPr lang="en-US" dirty="0"/>
              <a:t>Curriculum developed in 1998 involved teachers, counselors, psychologists in Pennsylvania.</a:t>
            </a:r>
          </a:p>
          <a:p>
            <a:pPr marL="285750" indent="-285750">
              <a:buFont typeface="Wingdings" panose="05000000000000000000" pitchFamily="2" charset="2"/>
              <a:buChar char="§"/>
            </a:pPr>
            <a:r>
              <a:rPr lang="en-US" dirty="0"/>
              <a:t>Evaluated by Law Enforcement.</a:t>
            </a:r>
          </a:p>
          <a:p>
            <a:pPr marL="285750" indent="-285750">
              <a:buFont typeface="Wingdings" panose="05000000000000000000" pitchFamily="2" charset="2"/>
              <a:buChar char="§"/>
            </a:pPr>
            <a:r>
              <a:rPr lang="en-US" dirty="0"/>
              <a:t>Diane L. Brown, founder and past director of safety kids retired in 2013.</a:t>
            </a:r>
          </a:p>
          <a:p>
            <a:pPr marL="285750" indent="-285750">
              <a:buFont typeface="Wingdings" panose="05000000000000000000" pitchFamily="2" charset="2"/>
              <a:buChar char="§"/>
            </a:pPr>
            <a:r>
              <a:rPr lang="en-US" dirty="0"/>
              <a:t>A.C.P.A. took program in 2014 and spent 2 years evaluating and updating. </a:t>
            </a:r>
          </a:p>
          <a:p>
            <a:pPr marL="285750" indent="-285750">
              <a:buFont typeface="Wingdings" panose="05000000000000000000" pitchFamily="2" charset="2"/>
              <a:buChar char="§"/>
            </a:pPr>
            <a:r>
              <a:rPr lang="en-US" dirty="0"/>
              <a:t>New website went live 2016 with updated and new content all in digital format.</a:t>
            </a:r>
          </a:p>
        </p:txBody>
      </p:sp>
      <p:sp>
        <p:nvSpPr>
          <p:cNvPr id="5" name="Text Placeholder 4">
            <a:extLst>
              <a:ext uri="{FF2B5EF4-FFF2-40B4-BE49-F238E27FC236}">
                <a16:creationId xmlns:a16="http://schemas.microsoft.com/office/drawing/2014/main" id="{A87FD639-8800-4DAB-9B29-FCA77B1A124C}"/>
              </a:ext>
            </a:extLst>
          </p:cNvPr>
          <p:cNvSpPr>
            <a:spLocks noGrp="1"/>
          </p:cNvSpPr>
          <p:nvPr>
            <p:ph type="body" sz="quarter" idx="16"/>
          </p:nvPr>
        </p:nvSpPr>
        <p:spPr/>
        <p:txBody>
          <a:bodyPr/>
          <a:lstStyle/>
          <a:p>
            <a:pPr algn="ctr"/>
            <a:r>
              <a:rPr lang="en-US" dirty="0"/>
              <a:t>DIANE L. BROWN, FOUNDER</a:t>
            </a:r>
          </a:p>
        </p:txBody>
      </p:sp>
      <p:pic>
        <p:nvPicPr>
          <p:cNvPr id="7" name="Picture Placeholder 7">
            <a:extLst>
              <a:ext uri="{FF2B5EF4-FFF2-40B4-BE49-F238E27FC236}">
                <a16:creationId xmlns:a16="http://schemas.microsoft.com/office/drawing/2014/main" id="{C82AA52B-7615-4030-8AB3-9277E79063E9}"/>
              </a:ext>
            </a:extLst>
          </p:cNvPr>
          <p:cNvPicPr>
            <a:picLocks noChangeAspect="1"/>
          </p:cNvPicPr>
          <p:nvPr/>
        </p:nvPicPr>
        <p:blipFill rotWithShape="1">
          <a:blip r:embed="rId2">
            <a:extLst>
              <a:ext uri="{28A0092B-C50C-407E-A947-70E740481C1C}">
                <a14:useLocalDpi xmlns:a14="http://schemas.microsoft.com/office/drawing/2010/main" val="0"/>
              </a:ext>
            </a:extLst>
          </a:blip>
          <a:srcRect t="4123" r="29604" b="4123"/>
          <a:stretch/>
        </p:blipFill>
        <p:spPr>
          <a:xfrm>
            <a:off x="5451044" y="1219200"/>
            <a:ext cx="3681830" cy="328348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pic>
    </p:spTree>
    <p:extLst>
      <p:ext uri="{BB962C8B-B14F-4D97-AF65-F5344CB8AC3E}">
        <p14:creationId xmlns:p14="http://schemas.microsoft.com/office/powerpoint/2010/main" val="155104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343" y="152400"/>
            <a:ext cx="9829800" cy="1082674"/>
          </a:xfrm>
        </p:spPr>
        <p:txBody>
          <a:bodyPr>
            <a:normAutofit/>
          </a:bodyPr>
          <a:lstStyle/>
          <a:p>
            <a:r>
              <a:rPr lang="en-US" b="1" dirty="0">
                <a:solidFill>
                  <a:srgbClr val="0070C0"/>
                </a:solidFill>
              </a:rPr>
              <a:t>Bullying</a:t>
            </a:r>
            <a:br>
              <a:rPr lang="en-US" b="1" dirty="0">
                <a:solidFill>
                  <a:srgbClr val="0070C0"/>
                </a:solidFill>
              </a:rPr>
            </a:br>
            <a:r>
              <a:rPr lang="en-US" b="1" dirty="0">
                <a:solidFill>
                  <a:srgbClr val="0070C0"/>
                </a:solidFill>
              </a:rPr>
              <a:t>KIND &amp; CARING TEACHING PROCEDURE</a:t>
            </a:r>
          </a:p>
        </p:txBody>
      </p:sp>
      <p:sp>
        <p:nvSpPr>
          <p:cNvPr id="3" name="Content Placeholder 2"/>
          <p:cNvSpPr>
            <a:spLocks noGrp="1"/>
          </p:cNvSpPr>
          <p:nvPr>
            <p:ph sz="half" idx="1"/>
          </p:nvPr>
        </p:nvSpPr>
        <p:spPr>
          <a:xfrm>
            <a:off x="533400" y="1670649"/>
            <a:ext cx="6019800" cy="3474720"/>
          </a:xfrm>
        </p:spPr>
        <p:txBody>
          <a:bodyPr>
            <a:normAutofit lnSpcReduction="10000"/>
          </a:bodyPr>
          <a:lstStyle/>
          <a:p>
            <a:pPr marL="0" indent="0">
              <a:spcBef>
                <a:spcPts val="600"/>
              </a:spcBef>
              <a:buNone/>
            </a:pPr>
            <a:r>
              <a:rPr lang="en-US" sz="2200" b="1" dirty="0">
                <a:solidFill>
                  <a:srgbClr val="FF0000"/>
                </a:solidFill>
              </a:rPr>
              <a:t>Materials Needed for Lessons</a:t>
            </a:r>
            <a:endParaRPr lang="en-US" sz="2200" b="1" u="sng" dirty="0">
              <a:solidFill>
                <a:srgbClr val="FF0000"/>
              </a:solidFill>
            </a:endParaRPr>
          </a:p>
          <a:p>
            <a:pPr>
              <a:spcBef>
                <a:spcPts val="600"/>
              </a:spcBef>
            </a:pPr>
            <a:r>
              <a:rPr lang="en-US" dirty="0"/>
              <a:t>Charlie Check-First doll or poster</a:t>
            </a:r>
          </a:p>
          <a:p>
            <a:pPr>
              <a:spcBef>
                <a:spcPts val="600"/>
              </a:spcBef>
            </a:pPr>
            <a:r>
              <a:rPr lang="en-US" b="1" dirty="0">
                <a:solidFill>
                  <a:srgbClr val="00B0F0"/>
                </a:solidFill>
              </a:rPr>
              <a:t>KC Koala doll or poster</a:t>
            </a:r>
            <a:endParaRPr lang="en-US" dirty="0"/>
          </a:p>
          <a:p>
            <a:pPr>
              <a:spcBef>
                <a:spcPts val="600"/>
              </a:spcBef>
            </a:pPr>
            <a:r>
              <a:rPr lang="en-US" i="1" dirty="0"/>
              <a:t>Toys</a:t>
            </a:r>
            <a:r>
              <a:rPr lang="en-US" dirty="0"/>
              <a:t> and </a:t>
            </a:r>
            <a:r>
              <a:rPr lang="en-US" b="1" dirty="0">
                <a:solidFill>
                  <a:srgbClr val="00B0F0"/>
                </a:solidFill>
              </a:rPr>
              <a:t>A+ Way </a:t>
            </a:r>
            <a:r>
              <a:rPr lang="en-US" dirty="0"/>
              <a:t>poster</a:t>
            </a:r>
          </a:p>
          <a:p>
            <a:pPr>
              <a:spcBef>
                <a:spcPts val="600"/>
              </a:spcBef>
            </a:pPr>
            <a:r>
              <a:rPr lang="en-US" b="1" dirty="0">
                <a:solidFill>
                  <a:srgbClr val="00B0F0"/>
                </a:solidFill>
              </a:rPr>
              <a:t>Check First Bully Brochure </a:t>
            </a:r>
          </a:p>
          <a:p>
            <a:pPr>
              <a:spcBef>
                <a:spcPts val="600"/>
              </a:spcBef>
            </a:pPr>
            <a:r>
              <a:rPr lang="en-US" dirty="0"/>
              <a:t>A decorated box or bag to be your Safety Toy Box</a:t>
            </a:r>
          </a:p>
          <a:p>
            <a:pPr>
              <a:spcBef>
                <a:spcPts val="600"/>
              </a:spcBef>
            </a:pPr>
            <a:r>
              <a:rPr lang="en-US" dirty="0"/>
              <a:t>Assorted objects to put in Toy Box (some that represent the items on the poster [lesson topics] and some that do not)</a:t>
            </a:r>
          </a:p>
          <a:p>
            <a:pPr>
              <a:spcBef>
                <a:spcPts val="600"/>
              </a:spcBef>
            </a:pPr>
            <a:r>
              <a:rPr lang="en-US" i="1" dirty="0"/>
              <a:t>Safety Kids Songs</a:t>
            </a:r>
            <a:r>
              <a:rPr lang="en-US" dirty="0"/>
              <a:t> (optional)</a:t>
            </a:r>
          </a:p>
          <a:p>
            <a:pPr>
              <a:spcBef>
                <a:spcPts val="600"/>
              </a:spcBef>
            </a:pPr>
            <a:r>
              <a:rPr lang="en-US" dirty="0"/>
              <a:t>Letter to the Parents/Guardian (Appendix)</a:t>
            </a:r>
          </a:p>
          <a:p>
            <a:endParaRPr lang="en-US" dirty="0"/>
          </a:p>
          <a:p>
            <a:endParaRPr lang="en-US" dirty="0"/>
          </a:p>
        </p:txBody>
      </p:sp>
      <p:sp>
        <p:nvSpPr>
          <p:cNvPr id="4" name="Content Placeholder 3"/>
          <p:cNvSpPr>
            <a:spLocks noGrp="1"/>
          </p:cNvSpPr>
          <p:nvPr>
            <p:ph sz="half" idx="2"/>
          </p:nvPr>
        </p:nvSpPr>
        <p:spPr>
          <a:xfrm>
            <a:off x="6705600" y="1676400"/>
            <a:ext cx="4876800" cy="3474720"/>
          </a:xfrm>
        </p:spPr>
        <p:txBody>
          <a:bodyPr>
            <a:normAutofit lnSpcReduction="10000"/>
          </a:bodyPr>
          <a:lstStyle/>
          <a:p>
            <a:pPr marL="0" indent="0">
              <a:buNone/>
            </a:pPr>
            <a:r>
              <a:rPr lang="en-US" sz="2200" b="1" dirty="0">
                <a:solidFill>
                  <a:srgbClr val="FF0000"/>
                </a:solidFill>
              </a:rPr>
              <a:t>Objectives for Students</a:t>
            </a:r>
          </a:p>
          <a:p>
            <a:r>
              <a:rPr lang="en-US" sz="1800" dirty="0"/>
              <a:t>State the slogan, “Kind and Caring is the way to be.” </a:t>
            </a:r>
          </a:p>
          <a:p>
            <a:r>
              <a:rPr lang="en-US" sz="1800" dirty="0"/>
              <a:t>Identify one quality of a Kind and Caring Kid.</a:t>
            </a:r>
          </a:p>
          <a:p>
            <a:r>
              <a:rPr lang="en-US" sz="1800" dirty="0"/>
              <a:t>State a positive way to respond if someone is not kind and caring.</a:t>
            </a:r>
          </a:p>
          <a:p>
            <a:r>
              <a:rPr lang="en-US" sz="1800" dirty="0"/>
              <a:t>Demonstrate how acting kind and caring works in a bully situation.</a:t>
            </a:r>
          </a:p>
          <a:p>
            <a:pPr marL="0" indent="0">
              <a:buNone/>
            </a:pPr>
            <a:endParaRPr lang="en-US" sz="1800" dirty="0"/>
          </a:p>
        </p:txBody>
      </p:sp>
      <p:grpSp>
        <p:nvGrpSpPr>
          <p:cNvPr id="7" name="Group 6"/>
          <p:cNvGrpSpPr/>
          <p:nvPr/>
        </p:nvGrpSpPr>
        <p:grpSpPr>
          <a:xfrm>
            <a:off x="10515600" y="541337"/>
            <a:ext cx="990600" cy="914400"/>
            <a:chOff x="8371610" y="1295400"/>
            <a:chExt cx="3124201" cy="312420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31966" t="27778" r="32825" b="26667"/>
            <a:stretch/>
          </p:blipFill>
          <p:spPr>
            <a:xfrm>
              <a:off x="8371610" y="1295400"/>
              <a:ext cx="3124201" cy="3124200"/>
            </a:xfrm>
            <a:prstGeom prst="rect">
              <a:avLst/>
            </a:prstGeom>
          </p:spPr>
        </p:pic>
        <p:sp>
          <p:nvSpPr>
            <p:cNvPr id="9" name="Oval 8"/>
            <p:cNvSpPr/>
            <p:nvPr/>
          </p:nvSpPr>
          <p:spPr>
            <a:xfrm>
              <a:off x="8447810" y="1371600"/>
              <a:ext cx="2971800" cy="2971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1807234"/>
              <a:ext cx="1616722" cy="2057400"/>
            </a:xfrm>
            <a:prstGeom prst="rect">
              <a:avLst/>
            </a:prstGeom>
          </p:spPr>
        </p:pic>
      </p:grpSp>
    </p:spTree>
    <p:extLst>
      <p:ext uri="{BB962C8B-B14F-4D97-AF65-F5344CB8AC3E}">
        <p14:creationId xmlns:p14="http://schemas.microsoft.com/office/powerpoint/2010/main" val="257660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70C0"/>
                </a:solidFill>
              </a:rPr>
              <a:t>Bullying</a:t>
            </a:r>
            <a:br>
              <a:rPr lang="en-US" b="1" dirty="0">
                <a:solidFill>
                  <a:srgbClr val="0070C0"/>
                </a:solidFill>
              </a:rPr>
            </a:br>
            <a:r>
              <a:rPr lang="en-US" b="1" dirty="0">
                <a:solidFill>
                  <a:srgbClr val="0070C0"/>
                </a:solidFill>
              </a:rPr>
              <a:t>KIND &amp; CARING INSTRUCTION</a:t>
            </a:r>
          </a:p>
        </p:txBody>
      </p:sp>
      <p:sp>
        <p:nvSpPr>
          <p:cNvPr id="3" name="Text Placeholder 2"/>
          <p:cNvSpPr>
            <a:spLocks noGrp="1"/>
          </p:cNvSpPr>
          <p:nvPr>
            <p:ph type="body" idx="1"/>
          </p:nvPr>
        </p:nvSpPr>
        <p:spPr>
          <a:xfrm>
            <a:off x="1802921" y="1609465"/>
            <a:ext cx="5638800" cy="795867"/>
          </a:xfrm>
        </p:spPr>
        <p:txBody>
          <a:bodyPr>
            <a:normAutofit/>
          </a:bodyPr>
          <a:lstStyle/>
          <a:p>
            <a:r>
              <a:rPr lang="en-US" sz="2800" b="1" dirty="0"/>
              <a:t>A+ WAY</a:t>
            </a:r>
          </a:p>
        </p:txBody>
      </p:sp>
      <p:sp>
        <p:nvSpPr>
          <p:cNvPr id="4" name="Content Placeholder 3"/>
          <p:cNvSpPr>
            <a:spLocks noGrp="1"/>
          </p:cNvSpPr>
          <p:nvPr>
            <p:ph sz="half" idx="2"/>
          </p:nvPr>
        </p:nvSpPr>
        <p:spPr>
          <a:xfrm>
            <a:off x="1802921" y="2438400"/>
            <a:ext cx="8107680" cy="3318936"/>
          </a:xfrm>
        </p:spPr>
        <p:txBody>
          <a:bodyPr>
            <a:normAutofit/>
          </a:bodyPr>
          <a:lstStyle/>
          <a:p>
            <a:pPr>
              <a:spcBef>
                <a:spcPts val="600"/>
              </a:spcBef>
            </a:pPr>
            <a:r>
              <a:rPr lang="en-US" b="1" dirty="0"/>
              <a:t>Behavior:</a:t>
            </a:r>
            <a:r>
              <a:rPr lang="en-US" dirty="0"/>
              <a:t>  How not to be a bully.</a:t>
            </a:r>
          </a:p>
          <a:p>
            <a:pPr lvl="1">
              <a:spcBef>
                <a:spcPts val="600"/>
              </a:spcBef>
            </a:pPr>
            <a:r>
              <a:rPr lang="en-US" b="1" dirty="0">
                <a:solidFill>
                  <a:srgbClr val="00B0F0"/>
                </a:solidFill>
              </a:rPr>
              <a:t>ACT </a:t>
            </a:r>
            <a:r>
              <a:rPr lang="en-US" dirty="0"/>
              <a:t>Kind and Caring.</a:t>
            </a:r>
          </a:p>
          <a:p>
            <a:pPr>
              <a:spcBef>
                <a:spcPts val="600"/>
              </a:spcBef>
            </a:pPr>
            <a:r>
              <a:rPr lang="en-US" b="1" dirty="0"/>
              <a:t>Prevention:  </a:t>
            </a:r>
            <a:r>
              <a:rPr lang="en-US" dirty="0"/>
              <a:t>How to prevent a bullying situation.</a:t>
            </a:r>
          </a:p>
          <a:p>
            <a:pPr lvl="1">
              <a:spcBef>
                <a:spcPts val="600"/>
              </a:spcBef>
            </a:pPr>
            <a:r>
              <a:rPr lang="en-US" b="1" dirty="0">
                <a:solidFill>
                  <a:srgbClr val="00B0F0"/>
                </a:solidFill>
              </a:rPr>
              <a:t>ALERT</a:t>
            </a:r>
            <a:r>
              <a:rPr lang="en-US" dirty="0"/>
              <a:t> yourself to what is going on around you.  Are there possible problems ahead?  </a:t>
            </a:r>
          </a:p>
          <a:p>
            <a:pPr lvl="1">
              <a:spcBef>
                <a:spcPts val="600"/>
              </a:spcBef>
            </a:pPr>
            <a:r>
              <a:rPr lang="en-US" b="1" dirty="0">
                <a:solidFill>
                  <a:srgbClr val="00B0F0"/>
                </a:solidFill>
              </a:rPr>
              <a:t>AVOID</a:t>
            </a:r>
            <a:r>
              <a:rPr lang="en-US" dirty="0"/>
              <a:t> potential bullying situations if possible.</a:t>
            </a:r>
          </a:p>
          <a:p>
            <a:pPr>
              <a:spcBef>
                <a:spcPts val="600"/>
              </a:spcBef>
            </a:pPr>
            <a:r>
              <a:rPr lang="en-US" b="1" dirty="0"/>
              <a:t>Response:  </a:t>
            </a:r>
            <a:r>
              <a:rPr lang="en-US" dirty="0"/>
              <a:t>How to respond if you encounter a bullying situation.</a:t>
            </a:r>
          </a:p>
          <a:p>
            <a:pPr lvl="1">
              <a:spcBef>
                <a:spcPts val="600"/>
              </a:spcBef>
            </a:pPr>
            <a:r>
              <a:rPr lang="en-US" b="1" dirty="0">
                <a:solidFill>
                  <a:srgbClr val="00B0F0"/>
                </a:solidFill>
              </a:rPr>
              <a:t>ASSERT</a:t>
            </a:r>
            <a:r>
              <a:rPr lang="en-US" dirty="0"/>
              <a:t> yourself with strong, but non-violent, words and bodies. </a:t>
            </a:r>
          </a:p>
          <a:p>
            <a:pPr lvl="1">
              <a:spcBef>
                <a:spcPts val="600"/>
              </a:spcBef>
            </a:pPr>
            <a:r>
              <a:rPr lang="en-US" b="1" dirty="0">
                <a:solidFill>
                  <a:srgbClr val="00B0F0"/>
                </a:solidFill>
              </a:rPr>
              <a:t>ACT</a:t>
            </a:r>
            <a:r>
              <a:rPr lang="en-US" dirty="0"/>
              <a:t> (Be Kind and Caring. Use a Refusal Skill)</a:t>
            </a:r>
          </a:p>
          <a:p>
            <a:pPr lvl="1">
              <a:spcBef>
                <a:spcPts val="600"/>
              </a:spcBef>
            </a:pPr>
            <a:r>
              <a:rPr lang="en-US" b="1" dirty="0">
                <a:solidFill>
                  <a:srgbClr val="00B0F0"/>
                </a:solidFill>
              </a:rPr>
              <a:t>ASK</a:t>
            </a:r>
            <a:r>
              <a:rPr lang="en-US" dirty="0"/>
              <a:t> for help.</a:t>
            </a:r>
          </a:p>
          <a:p>
            <a:pPr marL="274320" lvl="1" indent="0">
              <a:spcBef>
                <a:spcPts val="600"/>
              </a:spcBef>
              <a:buNone/>
            </a:pPr>
            <a:endParaRPr lang="en-US" dirty="0"/>
          </a:p>
        </p:txBody>
      </p:sp>
      <p:grpSp>
        <p:nvGrpSpPr>
          <p:cNvPr id="9" name="Group 8"/>
          <p:cNvGrpSpPr/>
          <p:nvPr/>
        </p:nvGrpSpPr>
        <p:grpSpPr>
          <a:xfrm>
            <a:off x="10515600" y="541337"/>
            <a:ext cx="990600" cy="914400"/>
            <a:chOff x="8371610" y="1295400"/>
            <a:chExt cx="3124201" cy="312420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31966" t="27778" r="32825" b="26667"/>
            <a:stretch/>
          </p:blipFill>
          <p:spPr>
            <a:xfrm>
              <a:off x="8371610" y="1295400"/>
              <a:ext cx="3124201" cy="3124200"/>
            </a:xfrm>
            <a:prstGeom prst="rect">
              <a:avLst/>
            </a:prstGeom>
          </p:spPr>
        </p:pic>
        <p:sp>
          <p:nvSpPr>
            <p:cNvPr id="11" name="Oval 10"/>
            <p:cNvSpPr/>
            <p:nvPr/>
          </p:nvSpPr>
          <p:spPr>
            <a:xfrm>
              <a:off x="8447810" y="1371600"/>
              <a:ext cx="2971800" cy="2971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1807234"/>
              <a:ext cx="1616722" cy="2057400"/>
            </a:xfrm>
            <a:prstGeom prst="rect">
              <a:avLst/>
            </a:prstGeom>
          </p:spPr>
        </p:pic>
      </p:grpSp>
    </p:spTree>
    <p:extLst>
      <p:ext uri="{BB962C8B-B14F-4D97-AF65-F5344CB8AC3E}">
        <p14:creationId xmlns:p14="http://schemas.microsoft.com/office/powerpoint/2010/main" val="393468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70C0"/>
                </a:solidFill>
              </a:rPr>
              <a:t>Bullying</a:t>
            </a:r>
            <a:br>
              <a:rPr lang="en-US" b="1" dirty="0">
                <a:solidFill>
                  <a:srgbClr val="0070C0"/>
                </a:solidFill>
              </a:rPr>
            </a:br>
            <a:r>
              <a:rPr lang="en-US" b="1" dirty="0">
                <a:solidFill>
                  <a:srgbClr val="0070C0"/>
                </a:solidFill>
              </a:rPr>
              <a:t>KIND &amp; CARING CLOSURE</a:t>
            </a:r>
          </a:p>
        </p:txBody>
      </p:sp>
      <p:sp>
        <p:nvSpPr>
          <p:cNvPr id="3" name="Rectangle 2"/>
          <p:cNvSpPr/>
          <p:nvPr/>
        </p:nvSpPr>
        <p:spPr>
          <a:xfrm>
            <a:off x="1407335" y="1631948"/>
            <a:ext cx="10074704" cy="2846933"/>
          </a:xfrm>
          <a:prstGeom prst="rect">
            <a:avLst/>
          </a:prstGeom>
        </p:spPr>
        <p:txBody>
          <a:bodyPr wrap="square">
            <a:spAutoFit/>
          </a:bodyPr>
          <a:lstStyle/>
          <a:p>
            <a:pPr marL="342900" indent="-342900">
              <a:buFont typeface="Arial" panose="020B0604020202020204" pitchFamily="34" charset="0"/>
              <a:buChar char="•"/>
            </a:pPr>
            <a:r>
              <a:rPr lang="en-US" b="1" kern="1400" dirty="0">
                <a:latin typeface="Times New Roman" panose="02020603050405020304" pitchFamily="18" charset="0"/>
              </a:rPr>
              <a:t>Remember, you should try to be a Kind and Caring Kid toward others all of the time.  It is sometimes hard, but really try to be nice and kind when someone else is mean to you.  It is better to do that than to have hard feelings and get mad and maybe hurt someone.</a:t>
            </a:r>
          </a:p>
          <a:p>
            <a:pPr marL="342900" indent="-342900">
              <a:buFont typeface="Arial" panose="020B0604020202020204" pitchFamily="34" charset="0"/>
              <a:buChar char="•"/>
            </a:pPr>
            <a:endParaRPr lang="en-US" b="1" kern="1400" dirty="0">
              <a:latin typeface="Times New Roman" panose="02020603050405020304" pitchFamily="18" charset="0"/>
            </a:endParaRPr>
          </a:p>
          <a:p>
            <a:pPr marL="342900" indent="-342900">
              <a:buFont typeface="Arial" panose="020B0604020202020204" pitchFamily="34" charset="0"/>
              <a:buChar char="•"/>
            </a:pPr>
            <a:r>
              <a:rPr lang="en-US" b="1" kern="1400" dirty="0">
                <a:latin typeface="Times New Roman" panose="02020603050405020304" pitchFamily="18" charset="0"/>
              </a:rPr>
              <a:t>What does KC say?  </a:t>
            </a:r>
            <a:r>
              <a:rPr lang="en-US" b="1" i="1" kern="1400" dirty="0">
                <a:latin typeface="Times New Roman" panose="02020603050405020304" pitchFamily="18" charset="0"/>
              </a:rPr>
              <a:t>Allow time for students to repeat the slogan. </a:t>
            </a:r>
          </a:p>
          <a:p>
            <a:pPr lvl="1"/>
            <a:r>
              <a:rPr lang="en-US" b="1" i="1" kern="1400" dirty="0">
                <a:latin typeface="Times New Roman" panose="02020603050405020304" pitchFamily="18" charset="0"/>
              </a:rPr>
              <a:t>	</a:t>
            </a:r>
            <a:r>
              <a:rPr lang="en-US" b="1" kern="1400" dirty="0">
                <a:solidFill>
                  <a:srgbClr val="FF0000"/>
                </a:solidFill>
                <a:latin typeface="Times New Roman" panose="02020603050405020304" pitchFamily="18" charset="0"/>
              </a:rPr>
              <a:t>Kind and Caring is the way to be! </a:t>
            </a:r>
          </a:p>
          <a:p>
            <a:pPr marL="342900" indent="-342900">
              <a:buFont typeface="Arial" panose="020B0604020202020204" pitchFamily="34" charset="0"/>
              <a:buChar char="•"/>
            </a:pPr>
            <a:endParaRPr lang="en-US" sz="1000" b="1" kern="1400" dirty="0">
              <a:latin typeface="Times New Roman" panose="02020603050405020304" pitchFamily="18" charset="0"/>
            </a:endParaRPr>
          </a:p>
          <a:p>
            <a:pPr marL="342900" indent="-342900">
              <a:buFont typeface="Arial" panose="020B0604020202020204" pitchFamily="34" charset="0"/>
              <a:buChar char="•"/>
            </a:pPr>
            <a:r>
              <a:rPr lang="en-US" sz="2000" b="1" kern="1400" dirty="0">
                <a:latin typeface="Times New Roman" panose="02020603050405020304" pitchFamily="18" charset="0"/>
              </a:rPr>
              <a:t>Use the Safety Kids Songs to reinforce the safety kids rules.</a:t>
            </a:r>
          </a:p>
          <a:p>
            <a:endParaRPr lang="en-US" sz="1000" b="1" kern="1400" dirty="0">
              <a:latin typeface="Times New Roman" panose="02020603050405020304" pitchFamily="18" charset="0"/>
            </a:endParaRPr>
          </a:p>
          <a:p>
            <a:pPr marL="342900" indent="-342900">
              <a:buFont typeface="Arial" panose="020B0604020202020204" pitchFamily="34" charset="0"/>
              <a:buChar char="•"/>
            </a:pPr>
            <a:r>
              <a:rPr lang="en-US" sz="2000" b="1" kern="1400" dirty="0">
                <a:latin typeface="Times New Roman" panose="02020603050405020304" pitchFamily="18" charset="0"/>
              </a:rPr>
              <a:t>Use any of the follow-up material to reinforce the lessons and skills taught.</a:t>
            </a:r>
            <a:endParaRPr lang="en-US" sz="2000" kern="1400" dirty="0">
              <a:latin typeface="Times New Roman" panose="02020603050405020304" pitchFamily="18" charset="0"/>
            </a:endParaRPr>
          </a:p>
          <a:p>
            <a:r>
              <a:rPr lang="en-US" sz="1100" kern="1400" dirty="0">
                <a:solidFill>
                  <a:srgbClr val="000000"/>
                </a:solidFill>
                <a:latin typeface="Times New Roman" panose="02020603050405020304" pitchFamily="18" charset="0"/>
              </a:rPr>
              <a:t> </a:t>
            </a:r>
            <a:endParaRPr lang="en-US" sz="1100" kern="1400" dirty="0">
              <a:ln>
                <a:noFill/>
              </a:ln>
              <a:solidFill>
                <a:srgbClr val="000000"/>
              </a:solidFill>
              <a:effectLst/>
              <a:latin typeface="Times New Roman" panose="02020603050405020304" pitchFamily="18" charset="0"/>
            </a:endParaRPr>
          </a:p>
        </p:txBody>
      </p:sp>
      <p:grpSp>
        <p:nvGrpSpPr>
          <p:cNvPr id="6" name="Group 5"/>
          <p:cNvGrpSpPr/>
          <p:nvPr/>
        </p:nvGrpSpPr>
        <p:grpSpPr>
          <a:xfrm>
            <a:off x="10515600" y="541337"/>
            <a:ext cx="990600" cy="914400"/>
            <a:chOff x="8371610" y="1295400"/>
            <a:chExt cx="3124201" cy="312420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1966" t="27778" r="32825" b="26667"/>
            <a:stretch/>
          </p:blipFill>
          <p:spPr>
            <a:xfrm>
              <a:off x="8371610" y="1295400"/>
              <a:ext cx="3124201" cy="3124200"/>
            </a:xfrm>
            <a:prstGeom prst="rect">
              <a:avLst/>
            </a:prstGeom>
          </p:spPr>
        </p:pic>
        <p:sp>
          <p:nvSpPr>
            <p:cNvPr id="8" name="Oval 7"/>
            <p:cNvSpPr/>
            <p:nvPr/>
          </p:nvSpPr>
          <p:spPr>
            <a:xfrm>
              <a:off x="8447810" y="1371600"/>
              <a:ext cx="2971800" cy="2971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1807234"/>
              <a:ext cx="1616722" cy="2057400"/>
            </a:xfrm>
            <a:prstGeom prst="rect">
              <a:avLst/>
            </a:prstGeom>
          </p:spPr>
        </p:pic>
      </p:grpSp>
    </p:spTree>
    <p:extLst>
      <p:ext uri="{BB962C8B-B14F-4D97-AF65-F5344CB8AC3E}">
        <p14:creationId xmlns:p14="http://schemas.microsoft.com/office/powerpoint/2010/main" val="416590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566"/>
            <a:ext cx="7315200" cy="1371600"/>
          </a:xfrm>
        </p:spPr>
        <p:txBody>
          <a:bodyPr/>
          <a:lstStyle/>
          <a:p>
            <a:r>
              <a:rPr lang="en-US" b="1" dirty="0">
                <a:solidFill>
                  <a:srgbClr val="0070C0"/>
                </a:solidFill>
              </a:rPr>
              <a:t>APPENDIX</a:t>
            </a:r>
          </a:p>
        </p:txBody>
      </p:sp>
      <p:sp>
        <p:nvSpPr>
          <p:cNvPr id="3" name="Text Placeholder 2"/>
          <p:cNvSpPr>
            <a:spLocks noGrp="1"/>
          </p:cNvSpPr>
          <p:nvPr>
            <p:ph type="body" idx="1"/>
          </p:nvPr>
        </p:nvSpPr>
        <p:spPr>
          <a:xfrm>
            <a:off x="4572000" y="533400"/>
            <a:ext cx="4495800" cy="4267200"/>
          </a:xfrm>
        </p:spPr>
        <p:txBody>
          <a:bodyPr>
            <a:normAutofit lnSpcReduction="10000"/>
          </a:bodyPr>
          <a:lstStyle/>
          <a:p>
            <a:r>
              <a:rPr lang="en-US" b="1" dirty="0"/>
              <a:t>Basic Safety Concepts</a:t>
            </a:r>
          </a:p>
          <a:p>
            <a:r>
              <a:rPr lang="en-US" b="1" dirty="0"/>
              <a:t>Safety Scenarios</a:t>
            </a:r>
          </a:p>
          <a:p>
            <a:r>
              <a:rPr lang="en-US" b="1" dirty="0"/>
              <a:t>Safety Check-Points for Kids</a:t>
            </a:r>
          </a:p>
          <a:p>
            <a:r>
              <a:rPr lang="en-US" b="1" dirty="0"/>
              <a:t>Safety Check Points for Parents</a:t>
            </a:r>
          </a:p>
          <a:p>
            <a:r>
              <a:rPr lang="en-US" b="1" dirty="0"/>
              <a:t>Emergency Phone List</a:t>
            </a:r>
          </a:p>
          <a:p>
            <a:r>
              <a:rPr lang="en-US" b="1" dirty="0"/>
              <a:t>Dear Parent or Guardian</a:t>
            </a:r>
          </a:p>
          <a:p>
            <a:r>
              <a:rPr lang="en-US" b="1" dirty="0"/>
              <a:t>Safety Kid Certificate</a:t>
            </a:r>
          </a:p>
          <a:p>
            <a:r>
              <a:rPr lang="en-US" b="1" dirty="0"/>
              <a:t>Safety Kid Coupons</a:t>
            </a:r>
          </a:p>
          <a:p>
            <a:r>
              <a:rPr lang="en-US" b="1" dirty="0"/>
              <a:t>Safety Kids Song Lyrics</a:t>
            </a:r>
          </a:p>
          <a:p>
            <a:endParaRPr lang="en-US" dirty="0"/>
          </a:p>
          <a:p>
            <a:endParaRPr lang="en-US" dirty="0"/>
          </a:p>
          <a:p>
            <a:endParaRPr lang="en-US" dirty="0"/>
          </a:p>
        </p:txBody>
      </p:sp>
    </p:spTree>
    <p:extLst>
      <p:ext uri="{BB962C8B-B14F-4D97-AF65-F5344CB8AC3E}">
        <p14:creationId xmlns:p14="http://schemas.microsoft.com/office/powerpoint/2010/main" val="419545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956288" y="1359974"/>
            <a:ext cx="3638453" cy="3256415"/>
          </a:xfrm>
        </p:spPr>
      </p:pic>
      <p:sp>
        <p:nvSpPr>
          <p:cNvPr id="4" name="Text Placeholder 3"/>
          <p:cNvSpPr>
            <a:spLocks noGrp="1"/>
          </p:cNvSpPr>
          <p:nvPr>
            <p:ph type="body" sz="quarter" idx="14"/>
          </p:nvPr>
        </p:nvSpPr>
        <p:spPr/>
        <p:txBody>
          <a:bodyPr/>
          <a:lstStyle/>
          <a:p>
            <a:r>
              <a:rPr lang="en-US" dirty="0"/>
              <a:t>BRUCE WALL</a:t>
            </a:r>
          </a:p>
        </p:txBody>
      </p:sp>
      <p:pic>
        <p:nvPicPr>
          <p:cNvPr id="3" name="Picture Placeholder 2"/>
          <p:cNvPicPr>
            <a:picLocks noGrp="1" noChangeAspect="1"/>
          </p:cNvPicPr>
          <p:nvPr>
            <p:ph type="pic" sz="quarter" idx="15"/>
          </p:nvPr>
        </p:nvPicPr>
        <p:blipFill>
          <a:blip r:embed="rId4">
            <a:extLst>
              <a:ext uri="{28A0092B-C50C-407E-A947-70E740481C1C}">
                <a14:useLocalDpi xmlns:a14="http://schemas.microsoft.com/office/drawing/2010/main" val="0"/>
              </a:ext>
            </a:extLst>
          </a:blip>
          <a:stretch>
            <a:fillRect/>
          </a:stretch>
        </p:blipFill>
        <p:spPr>
          <a:xfrm>
            <a:off x="6196992" y="1113022"/>
            <a:ext cx="2305605" cy="3750319"/>
          </a:xfrm>
        </p:spPr>
      </p:pic>
      <p:sp>
        <p:nvSpPr>
          <p:cNvPr id="5" name="Text Placeholder 4"/>
          <p:cNvSpPr>
            <a:spLocks noGrp="1"/>
          </p:cNvSpPr>
          <p:nvPr>
            <p:ph type="body" sz="quarter" idx="16"/>
          </p:nvPr>
        </p:nvSpPr>
        <p:spPr/>
        <p:txBody>
          <a:bodyPr/>
          <a:lstStyle/>
          <a:p>
            <a:r>
              <a:rPr lang="en-US" dirty="0"/>
              <a:t>JOYCE NELSON</a:t>
            </a:r>
          </a:p>
        </p:txBody>
      </p:sp>
    </p:spTree>
    <p:extLst>
      <p:ext uri="{BB962C8B-B14F-4D97-AF65-F5344CB8AC3E}">
        <p14:creationId xmlns:p14="http://schemas.microsoft.com/office/powerpoint/2010/main" val="386444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991888" y="1160347"/>
            <a:ext cx="4874224" cy="3655668"/>
          </a:xfrm>
        </p:spPr>
      </p:pic>
      <p:pic>
        <p:nvPicPr>
          <p:cNvPr id="9" name="Picture Placeholder 8"/>
          <p:cNvPicPr>
            <a:picLocks noGrp="1" noChangeAspect="1"/>
          </p:cNvPicPr>
          <p:nvPr>
            <p:ph type="pic" sz="quarter" idx="16"/>
          </p:nvPr>
        </p:nvPicPr>
        <p:blipFill>
          <a:blip r:embed="rId4">
            <a:extLst>
              <a:ext uri="{28A0092B-C50C-407E-A947-70E740481C1C}">
                <a14:useLocalDpi xmlns:a14="http://schemas.microsoft.com/office/drawing/2010/main" val="0"/>
              </a:ext>
            </a:extLst>
          </a:blip>
          <a:stretch>
            <a:fillRect/>
          </a:stretch>
        </p:blipFill>
        <p:spPr>
          <a:xfrm>
            <a:off x="6738488" y="3159216"/>
            <a:ext cx="2161712" cy="1649530"/>
          </a:xfrm>
        </p:spPr>
      </p:pic>
      <p:sp>
        <p:nvSpPr>
          <p:cNvPr id="4" name="Text Placeholder 3"/>
          <p:cNvSpPr>
            <a:spLocks noGrp="1"/>
          </p:cNvSpPr>
          <p:nvPr>
            <p:ph type="body" sz="quarter" idx="14"/>
          </p:nvPr>
        </p:nvSpPr>
        <p:spPr>
          <a:xfrm>
            <a:off x="1219200" y="5056714"/>
            <a:ext cx="3962400" cy="497420"/>
          </a:xfrm>
        </p:spPr>
        <p:txBody>
          <a:bodyPr/>
          <a:lstStyle/>
          <a:p>
            <a:r>
              <a:rPr lang="en-US" dirty="0"/>
              <a:t>SCOTT REED</a:t>
            </a:r>
          </a:p>
        </p:txBody>
      </p:sp>
      <p:sp>
        <p:nvSpPr>
          <p:cNvPr id="10" name="Text Placeholder 3"/>
          <p:cNvSpPr txBox="1">
            <a:spLocks/>
          </p:cNvSpPr>
          <p:nvPr/>
        </p:nvSpPr>
        <p:spPr>
          <a:xfrm>
            <a:off x="6478102" y="2727235"/>
            <a:ext cx="2682482" cy="460524"/>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0"/>
              </a:spcBef>
              <a:buFont typeface="Arial" panose="020B0604020202020204" pitchFamily="34" charset="0"/>
              <a:buNone/>
              <a:defRPr sz="1600" kern="1200">
                <a:solidFill>
                  <a:schemeClr val="tx1"/>
                </a:solidFill>
                <a:latin typeface="+mn-lt"/>
                <a:ea typeface="+mn-ea"/>
                <a:cs typeface="+mn-cs"/>
              </a:defRPr>
            </a:lvl1pPr>
            <a:lvl2pPr marL="0" indent="0" algn="l"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3pPr>
            <a:lvl4pPr marL="0" indent="0" algn="l"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4pPr>
            <a:lvl5pPr marL="0" indent="0" algn="l"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dirty="0"/>
              <a:t>DIANE BROWN, FOUNDER</a:t>
            </a:r>
          </a:p>
        </p:txBody>
      </p:sp>
      <p:sp>
        <p:nvSpPr>
          <p:cNvPr id="11" name="Text Placeholder 3"/>
          <p:cNvSpPr txBox="1">
            <a:spLocks/>
          </p:cNvSpPr>
          <p:nvPr/>
        </p:nvSpPr>
        <p:spPr>
          <a:xfrm>
            <a:off x="6576744" y="4924878"/>
            <a:ext cx="4646912" cy="35348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Font typeface="Arial" panose="020B0604020202020204" pitchFamily="34" charset="0"/>
              <a:buNone/>
              <a:defRPr sz="1600" kern="1200">
                <a:solidFill>
                  <a:schemeClr val="tx1"/>
                </a:solidFill>
                <a:latin typeface="+mn-lt"/>
                <a:ea typeface="+mn-ea"/>
                <a:cs typeface="+mn-cs"/>
              </a:defRPr>
            </a:lvl1pPr>
            <a:lvl2pPr marL="0" indent="0" algn="l"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3pPr>
            <a:lvl4pPr marL="0" indent="0" algn="l"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4pPr>
            <a:lvl5pPr marL="0" indent="0" algn="l" defTabSz="914400" rtl="0" eaLnBrk="1" latinLnBrk="0" hangingPunct="1">
              <a:lnSpc>
                <a:spcPct val="90000"/>
              </a:lnSpc>
              <a:spcBef>
                <a:spcPts val="1200"/>
              </a:spcBef>
              <a:buFont typeface="Arial" panose="020B0604020202020204" pitchFamily="34" charset="0"/>
              <a:buNone/>
              <a:defRPr sz="18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dirty="0"/>
              <a:t>UNKNOWN OFFICER</a:t>
            </a:r>
          </a:p>
        </p:txBody>
      </p:sp>
      <p:pic>
        <p:nvPicPr>
          <p:cNvPr id="12" name="Picture Placeholder 7">
            <a:extLst>
              <a:ext uri="{FF2B5EF4-FFF2-40B4-BE49-F238E27FC236}">
                <a16:creationId xmlns:a16="http://schemas.microsoft.com/office/drawing/2014/main" id="{2DBF1399-5E7C-4BCD-95B5-EEB4F7DF1612}"/>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t="4123" b="4123"/>
          <a:stretch>
            <a:fillRect/>
          </a:stretch>
        </p:blipFill>
        <p:spPr>
          <a:xfrm>
            <a:off x="6505575" y="1109663"/>
            <a:ext cx="2627313" cy="1649412"/>
          </a:xfrm>
        </p:spPr>
      </p:pic>
    </p:spTree>
    <p:extLst>
      <p:ext uri="{BB962C8B-B14F-4D97-AF65-F5344CB8AC3E}">
        <p14:creationId xmlns:p14="http://schemas.microsoft.com/office/powerpoint/2010/main" val="2560558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5069895" y="436315"/>
            <a:ext cx="3457674" cy="2677481"/>
          </a:xfrm>
        </p:spPr>
      </p:pic>
      <p:pic>
        <p:nvPicPr>
          <p:cNvPr id="7" name="Picture Placeholder 6"/>
          <p:cNvPicPr>
            <a:picLocks noGrp="1" noChangeAspect="1"/>
          </p:cNvPicPr>
          <p:nvPr>
            <p:ph type="pic" sz="quarter" idx="15"/>
          </p:nvPr>
        </p:nvPicPr>
        <p:blipFill>
          <a:blip r:embed="rId4">
            <a:extLst>
              <a:ext uri="{28A0092B-C50C-407E-A947-70E740481C1C}">
                <a14:useLocalDpi xmlns:a14="http://schemas.microsoft.com/office/drawing/2010/main" val="0"/>
              </a:ext>
            </a:extLst>
          </a:blip>
          <a:stretch>
            <a:fillRect/>
          </a:stretch>
        </p:blipFill>
        <p:spPr>
          <a:xfrm>
            <a:off x="1013022" y="557908"/>
            <a:ext cx="2752545" cy="1548306"/>
          </a:xfrm>
        </p:spPr>
      </p:pic>
      <p:pic>
        <p:nvPicPr>
          <p:cNvPr id="8" name="Picture Placeholder 7"/>
          <p:cNvPicPr>
            <a:picLocks noGrp="1" noChangeAspect="1"/>
          </p:cNvPicPr>
          <p:nvPr>
            <p:ph type="pic" sz="quarter" idx="16"/>
          </p:nvPr>
        </p:nvPicPr>
        <p:blipFill>
          <a:blip r:embed="rId5">
            <a:extLst>
              <a:ext uri="{28A0092B-C50C-407E-A947-70E740481C1C}">
                <a14:useLocalDpi xmlns:a14="http://schemas.microsoft.com/office/drawing/2010/main" val="0"/>
              </a:ext>
            </a:extLst>
          </a:blip>
          <a:stretch>
            <a:fillRect/>
          </a:stretch>
        </p:blipFill>
        <p:spPr>
          <a:xfrm>
            <a:off x="1013022" y="2651546"/>
            <a:ext cx="2752545" cy="1548306"/>
          </a:xfrm>
        </p:spPr>
      </p:pic>
      <p:pic>
        <p:nvPicPr>
          <p:cNvPr id="9" name="Picture Placeholder 8"/>
          <p:cNvPicPr>
            <a:picLocks noGrp="1" noChangeAspect="1"/>
          </p:cNvPicPr>
          <p:nvPr>
            <p:ph type="pic" sz="quarter" idx="17"/>
          </p:nvPr>
        </p:nvPicPr>
        <p:blipFill>
          <a:blip r:embed="rId6">
            <a:extLst>
              <a:ext uri="{28A0092B-C50C-407E-A947-70E740481C1C}">
                <a14:useLocalDpi xmlns:a14="http://schemas.microsoft.com/office/drawing/2010/main" val="0"/>
              </a:ext>
            </a:extLst>
          </a:blip>
          <a:stretch>
            <a:fillRect/>
          </a:stretch>
        </p:blipFill>
        <p:spPr>
          <a:xfrm>
            <a:off x="1226102" y="4725508"/>
            <a:ext cx="2326385" cy="1587658"/>
          </a:xfrm>
        </p:spPr>
      </p:pic>
      <p:pic>
        <p:nvPicPr>
          <p:cNvPr id="11" name="Picture Placeholder 10"/>
          <p:cNvPicPr>
            <a:picLocks noGrp="1" noChangeAspect="1"/>
          </p:cNvPicPr>
          <p:nvPr>
            <p:ph type="pic" sz="quarter" idx="18"/>
          </p:nvPr>
        </p:nvPicPr>
        <p:blipFill>
          <a:blip r:embed="rId7">
            <a:extLst>
              <a:ext uri="{28A0092B-C50C-407E-A947-70E740481C1C}">
                <a14:useLocalDpi xmlns:a14="http://schemas.microsoft.com/office/drawing/2010/main" val="0"/>
              </a:ext>
            </a:extLst>
          </a:blip>
          <a:stretch>
            <a:fillRect/>
          </a:stretch>
        </p:blipFill>
        <p:spPr>
          <a:xfrm>
            <a:off x="4424435" y="3638883"/>
            <a:ext cx="4748594" cy="2671084"/>
          </a:xfrm>
        </p:spPr>
      </p:pic>
    </p:spTree>
    <p:extLst>
      <p:ext uri="{BB962C8B-B14F-4D97-AF65-F5344CB8AC3E}">
        <p14:creationId xmlns:p14="http://schemas.microsoft.com/office/powerpoint/2010/main" val="80796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14800" y="533400"/>
            <a:ext cx="5181600" cy="1828800"/>
          </a:xfrm>
        </p:spPr>
        <p:txBody>
          <a:bodyPr/>
          <a:lstStyle/>
          <a:p>
            <a:r>
              <a:rPr lang="en-US" b="1" dirty="0">
                <a:solidFill>
                  <a:srgbClr val="0070C0"/>
                </a:solidFill>
              </a:rPr>
              <a:t>CHARLIE SAYS, </a:t>
            </a:r>
            <a:r>
              <a:rPr lang="en-US" b="1" dirty="0">
                <a:solidFill>
                  <a:srgbClr val="00B0F0"/>
                </a:solidFill>
              </a:rPr>
              <a:t>“THANK YOU”</a:t>
            </a:r>
          </a:p>
        </p:txBody>
      </p:sp>
      <p:pic>
        <p:nvPicPr>
          <p:cNvPr id="4" name="Picture 3"/>
          <p:cNvPicPr>
            <a:picLocks noChangeAspect="1"/>
          </p:cNvPicPr>
          <p:nvPr/>
        </p:nvPicPr>
        <p:blipFill>
          <a:blip r:embed="rId2"/>
          <a:stretch>
            <a:fillRect/>
          </a:stretch>
        </p:blipFill>
        <p:spPr>
          <a:xfrm>
            <a:off x="1219200" y="838200"/>
            <a:ext cx="2307477" cy="2741213"/>
          </a:xfrm>
          <a:prstGeom prst="rect">
            <a:avLst/>
          </a:prstGeom>
        </p:spPr>
      </p:pic>
      <p:sp>
        <p:nvSpPr>
          <p:cNvPr id="5" name="Rectangle 4"/>
          <p:cNvSpPr/>
          <p:nvPr/>
        </p:nvSpPr>
        <p:spPr>
          <a:xfrm>
            <a:off x="3733800" y="3352800"/>
            <a:ext cx="6096000" cy="2431435"/>
          </a:xfrm>
          <a:prstGeom prst="rect">
            <a:avLst/>
          </a:prstGeom>
        </p:spPr>
        <p:txBody>
          <a:bodyPr>
            <a:spAutoFit/>
          </a:bodyPr>
          <a:lstStyle/>
          <a:p>
            <a:pPr algn="ctr"/>
            <a:r>
              <a:rPr lang="en-US" b="1" kern="1400" dirty="0">
                <a:solidFill>
                  <a:srgbClr val="000000"/>
                </a:solidFill>
                <a:latin typeface="Comic Sans MS" panose="030F0702030302020204" pitchFamily="66" charset="0"/>
              </a:rPr>
              <a:t>©</a:t>
            </a:r>
            <a:r>
              <a:rPr lang="en-US" sz="3200" b="1" kern="1400" dirty="0">
                <a:solidFill>
                  <a:srgbClr val="000000"/>
                </a:solidFill>
                <a:latin typeface="Comic Sans MS" panose="030F0702030302020204" pitchFamily="66" charset="0"/>
              </a:rPr>
              <a:t>Safety Kids</a:t>
            </a:r>
            <a:endParaRPr lang="en-US" sz="3200" b="1" kern="1400" dirty="0">
              <a:solidFill>
                <a:srgbClr val="000000"/>
              </a:solidFill>
              <a:latin typeface="Arial" panose="020B0604020202020204" pitchFamily="34" charset="0"/>
            </a:endParaRPr>
          </a:p>
          <a:p>
            <a:pPr algn="ctr"/>
            <a:r>
              <a:rPr lang="en-US" sz="700" b="1" kern="1400" dirty="0">
                <a:solidFill>
                  <a:srgbClr val="000000"/>
                </a:solidFill>
                <a:latin typeface="Arial" panose="020B0604020202020204" pitchFamily="34" charset="0"/>
              </a:rPr>
              <a:t> </a:t>
            </a:r>
            <a:endParaRPr lang="en-US" sz="2000" kern="1400" dirty="0">
              <a:solidFill>
                <a:srgbClr val="000000"/>
              </a:solidFill>
              <a:latin typeface="Arial" panose="020B0604020202020204" pitchFamily="34" charset="0"/>
            </a:endParaRPr>
          </a:p>
          <a:p>
            <a:pPr algn="ctr"/>
            <a:r>
              <a:rPr lang="en-US" b="1" kern="1400" dirty="0">
                <a:solidFill>
                  <a:srgbClr val="000000"/>
                </a:solidFill>
                <a:latin typeface="Arial" panose="020B0604020202020204" pitchFamily="34" charset="0"/>
              </a:rPr>
              <a:t>A program from the </a:t>
            </a:r>
            <a:endParaRPr lang="en-US" sz="2000" kern="1400" dirty="0">
              <a:solidFill>
                <a:srgbClr val="000000"/>
              </a:solidFill>
              <a:latin typeface="Arial" panose="020B0604020202020204" pitchFamily="34" charset="0"/>
            </a:endParaRPr>
          </a:p>
          <a:p>
            <a:pPr algn="ctr"/>
            <a:r>
              <a:rPr lang="en-US" b="1" kern="1400" dirty="0">
                <a:solidFill>
                  <a:srgbClr val="000000"/>
                </a:solidFill>
                <a:latin typeface="Arial" panose="020B0604020202020204" pitchFamily="34" charset="0"/>
              </a:rPr>
              <a:t>ARIZONA CRIME PREVENTION ASSOCIATION</a:t>
            </a:r>
            <a:endParaRPr lang="en-US" sz="2000" kern="1400" dirty="0">
              <a:solidFill>
                <a:srgbClr val="000000"/>
              </a:solidFill>
              <a:latin typeface="Arial" panose="020B0604020202020204" pitchFamily="34" charset="0"/>
            </a:endParaRPr>
          </a:p>
          <a:p>
            <a:pPr algn="ctr"/>
            <a:r>
              <a:rPr lang="en-US" b="1" kern="1400" dirty="0">
                <a:solidFill>
                  <a:srgbClr val="000000"/>
                </a:solidFill>
                <a:latin typeface="Arial" panose="020B0604020202020204" pitchFamily="34" charset="0"/>
              </a:rPr>
              <a:t>a 501(c)3 non-profit organization </a:t>
            </a:r>
            <a:endParaRPr lang="en-US" sz="2000" kern="1400" dirty="0">
              <a:solidFill>
                <a:srgbClr val="000000"/>
              </a:solidFill>
              <a:latin typeface="Arial" panose="020B0604020202020204" pitchFamily="34" charset="0"/>
            </a:endParaRPr>
          </a:p>
          <a:p>
            <a:pPr algn="ctr"/>
            <a:r>
              <a:rPr lang="en-US" sz="700" b="1" kern="1400" dirty="0">
                <a:solidFill>
                  <a:srgbClr val="000000"/>
                </a:solidFill>
                <a:latin typeface="Arial" panose="020B0604020202020204" pitchFamily="34" charset="0"/>
              </a:rPr>
              <a:t> </a:t>
            </a:r>
            <a:endParaRPr lang="en-US" sz="2000" kern="1400" dirty="0">
              <a:solidFill>
                <a:srgbClr val="000000"/>
              </a:solidFill>
              <a:latin typeface="Arial" panose="020B0604020202020204" pitchFamily="34" charset="0"/>
            </a:endParaRPr>
          </a:p>
          <a:p>
            <a:pPr algn="ctr"/>
            <a:r>
              <a:rPr lang="en-US" sz="2000" b="1" kern="1400" dirty="0">
                <a:solidFill>
                  <a:srgbClr val="000000"/>
                </a:solidFill>
                <a:latin typeface="Times New Roman" panose="02020603050405020304" pitchFamily="18" charset="0"/>
              </a:rPr>
              <a:t>www.safetykids.org</a:t>
            </a:r>
            <a:endParaRPr lang="en-US" sz="1200" kern="1400" dirty="0">
              <a:solidFill>
                <a:srgbClr val="000000"/>
              </a:solidFill>
              <a:latin typeface="Times New Roman" panose="02020603050405020304" pitchFamily="18" charset="0"/>
            </a:endParaRPr>
          </a:p>
          <a:p>
            <a:pPr algn="ctr"/>
            <a:r>
              <a:rPr lang="en-US" sz="2000" b="1" kern="1400" dirty="0">
                <a:solidFill>
                  <a:srgbClr val="000000"/>
                </a:solidFill>
                <a:latin typeface="Times New Roman" panose="02020603050405020304" pitchFamily="18" charset="0"/>
              </a:rPr>
              <a:t>www.acpa.net</a:t>
            </a:r>
            <a:endParaRPr lang="en-US" sz="1200" kern="1400" dirty="0">
              <a:solidFill>
                <a:srgbClr val="000000"/>
              </a:solidFill>
              <a:latin typeface="Times New Roman" panose="02020603050405020304" pitchFamily="18" charset="0"/>
            </a:endParaRPr>
          </a:p>
          <a:p>
            <a:r>
              <a:rPr lang="en-US" sz="1200" kern="1400" dirty="0">
                <a:solidFill>
                  <a:srgbClr val="000000"/>
                </a:solidFill>
                <a:latin typeface="Times New Roman" panose="02020603050405020304" pitchFamily="18" charset="0"/>
              </a:rPr>
              <a:t> </a:t>
            </a:r>
            <a:endParaRPr lang="en-US" sz="1200" kern="1400" dirty="0">
              <a:ln>
                <a:noFill/>
              </a:ln>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2284071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89310-2869-4324-B740-539A29C034DB}"/>
              </a:ext>
            </a:extLst>
          </p:cNvPr>
          <p:cNvSpPr>
            <a:spLocks noGrp="1"/>
          </p:cNvSpPr>
          <p:nvPr>
            <p:ph type="ctrTitle"/>
          </p:nvPr>
        </p:nvSpPr>
        <p:spPr>
          <a:xfrm>
            <a:off x="609600" y="457200"/>
            <a:ext cx="8458200" cy="1143000"/>
          </a:xfrm>
        </p:spPr>
        <p:txBody>
          <a:bodyPr/>
          <a:lstStyle/>
          <a:p>
            <a:r>
              <a:rPr lang="en-US" dirty="0"/>
              <a:t>SAFETYKIDS PROGRAM</a:t>
            </a:r>
          </a:p>
        </p:txBody>
      </p:sp>
      <p:sp>
        <p:nvSpPr>
          <p:cNvPr id="3" name="Subtitle 2">
            <a:extLst>
              <a:ext uri="{FF2B5EF4-FFF2-40B4-BE49-F238E27FC236}">
                <a16:creationId xmlns:a16="http://schemas.microsoft.com/office/drawing/2014/main" id="{7CD6F72E-5838-4217-9574-CF4EE408A275}"/>
              </a:ext>
            </a:extLst>
          </p:cNvPr>
          <p:cNvSpPr>
            <a:spLocks noGrp="1"/>
          </p:cNvSpPr>
          <p:nvPr>
            <p:ph type="subTitle" idx="1"/>
          </p:nvPr>
        </p:nvSpPr>
        <p:spPr>
          <a:xfrm>
            <a:off x="685800" y="1605793"/>
            <a:ext cx="7086600" cy="914400"/>
          </a:xfrm>
        </p:spPr>
        <p:txBody>
          <a:bodyPr/>
          <a:lstStyle/>
          <a:p>
            <a:r>
              <a:rPr lang="en-US" b="1" dirty="0">
                <a:solidFill>
                  <a:srgbClr val="0070C0"/>
                </a:solidFill>
              </a:rPr>
              <a:t>DIGITAL CONTENT-ONLINE CURRICULUM</a:t>
            </a:r>
            <a:endParaRPr lang="en-US" dirty="0"/>
          </a:p>
        </p:txBody>
      </p:sp>
      <p:pic>
        <p:nvPicPr>
          <p:cNvPr id="5" name="Picture 4">
            <a:extLst>
              <a:ext uri="{FF2B5EF4-FFF2-40B4-BE49-F238E27FC236}">
                <a16:creationId xmlns:a16="http://schemas.microsoft.com/office/drawing/2014/main" id="{2AD41CC3-6B31-4AD5-BD42-0F9484FB7B2C}"/>
              </a:ext>
            </a:extLst>
          </p:cNvPr>
          <p:cNvPicPr>
            <a:picLocks noChangeAspect="1"/>
          </p:cNvPicPr>
          <p:nvPr/>
        </p:nvPicPr>
        <p:blipFill>
          <a:blip r:embed="rId2"/>
          <a:stretch>
            <a:fillRect/>
          </a:stretch>
        </p:blipFill>
        <p:spPr>
          <a:xfrm>
            <a:off x="5181600" y="2520192"/>
            <a:ext cx="3633770" cy="266140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3441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34A6A2-F3AF-4830-B7D7-32CD0FF71D34}"/>
              </a:ext>
            </a:extLst>
          </p:cNvPr>
          <p:cNvPicPr>
            <a:picLocks noChangeAspect="1"/>
          </p:cNvPicPr>
          <p:nvPr/>
        </p:nvPicPr>
        <p:blipFill rotWithShape="1">
          <a:blip r:embed="rId2"/>
          <a:srcRect l="39374" t="11111" r="26251" b="7778"/>
          <a:stretch/>
        </p:blipFill>
        <p:spPr>
          <a:xfrm>
            <a:off x="533400" y="288719"/>
            <a:ext cx="4648200" cy="6169429"/>
          </a:xfrm>
          <a:prstGeom prst="rect">
            <a:avLst/>
          </a:prstGeom>
        </p:spPr>
      </p:pic>
      <p:pic>
        <p:nvPicPr>
          <p:cNvPr id="5" name="Picture 4">
            <a:extLst>
              <a:ext uri="{FF2B5EF4-FFF2-40B4-BE49-F238E27FC236}">
                <a16:creationId xmlns:a16="http://schemas.microsoft.com/office/drawing/2014/main" id="{1E111FBC-F523-4221-BBA2-683552B08320}"/>
              </a:ext>
            </a:extLst>
          </p:cNvPr>
          <p:cNvPicPr>
            <a:picLocks noChangeAspect="1"/>
          </p:cNvPicPr>
          <p:nvPr/>
        </p:nvPicPr>
        <p:blipFill rotWithShape="1">
          <a:blip r:embed="rId3"/>
          <a:srcRect l="25000" t="10041" r="25625" b="4210"/>
          <a:stretch/>
        </p:blipFill>
        <p:spPr>
          <a:xfrm>
            <a:off x="5410200" y="288720"/>
            <a:ext cx="6315347" cy="6169428"/>
          </a:xfrm>
          <a:prstGeom prst="rect">
            <a:avLst/>
          </a:prstGeom>
        </p:spPr>
      </p:pic>
    </p:spTree>
    <p:extLst>
      <p:ext uri="{BB962C8B-B14F-4D97-AF65-F5344CB8AC3E}">
        <p14:creationId xmlns:p14="http://schemas.microsoft.com/office/powerpoint/2010/main" val="16856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hildren Friends 16x9">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hoolyard kids education presentation, album (widescreen).potx" id="{DE8BD18C-BB6B-4682-868D-83DA48E4EB75}" vid="{737B1A93-DF05-4E1D-9B85-4E3AAA23E5A4}"/>
    </a:ext>
  </a:extLst>
</a:theme>
</file>

<file path=ppt/theme/theme2.xml><?xml version="1.0" encoding="utf-8"?>
<a:theme xmlns:a="http://schemas.openxmlformats.org/drawingml/2006/main" name="Office Them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DF6667-B669-49A4-BBE6-2132BA71C0C7}">
  <ds:schemaRefs>
    <ds:schemaRef ds:uri="http://schemas.microsoft.com/sharepoint/v3/contenttype/forms"/>
  </ds:schemaRefs>
</ds:datastoreItem>
</file>

<file path=customXml/itemProps2.xml><?xml version="1.0" encoding="utf-8"?>
<ds:datastoreItem xmlns:ds="http://schemas.openxmlformats.org/officeDocument/2006/customXml" ds:itemID="{1DA15C6C-6BB6-4DB6-B7D6-7F14EAB2CC5C}">
  <ds:schemaRefs>
    <ds:schemaRef ds:uri="http://schemas.microsoft.com/office/2006/metadata/properties"/>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40262f94-9f35-4ac3-9a90-690165a166b7"/>
    <ds:schemaRef ds:uri="http://purl.org/dc/elements/1.1/"/>
    <ds:schemaRef ds:uri="a4f35948-e619-41b3-aa29-22878b09cfd2"/>
    <ds:schemaRef ds:uri="http://www.w3.org/XML/1998/namespace"/>
    <ds:schemaRef ds:uri="http://purl.org/dc/dcmitype/"/>
  </ds:schemaRefs>
</ds:datastoreItem>
</file>

<file path=customXml/itemProps3.xml><?xml version="1.0" encoding="utf-8"?>
<ds:datastoreItem xmlns:ds="http://schemas.openxmlformats.org/officeDocument/2006/customXml" ds:itemID="{4A369AEE-D726-45B1-ACA9-0D6048C368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Schoolyard kids education presentation, album (widescreen)</Template>
  <TotalTime>3415</TotalTime>
  <Words>4503</Words>
  <Application>Microsoft Office PowerPoint</Application>
  <PresentationFormat>Widescreen</PresentationFormat>
  <Paragraphs>622</Paragraphs>
  <Slides>77</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77</vt:i4>
      </vt:variant>
    </vt:vector>
  </HeadingPairs>
  <TitlesOfParts>
    <vt:vector size="84" baseType="lpstr">
      <vt:lpstr>Arial</vt:lpstr>
      <vt:lpstr>Calibri</vt:lpstr>
      <vt:lpstr>Comic Sans MS</vt:lpstr>
      <vt:lpstr>Monotype Sorts</vt:lpstr>
      <vt:lpstr>Times New Roman</vt:lpstr>
      <vt:lpstr>Wingdings</vt:lpstr>
      <vt:lpstr>Children Friends 16x9</vt:lpstr>
      <vt:lpstr>SAFETYKIDS PROGRAM</vt:lpstr>
      <vt:lpstr>What is…Be a Safety Kid Program?</vt:lpstr>
      <vt:lpstr>SAFETY EDUCATION – WHY TEACH IT?</vt:lpstr>
      <vt:lpstr>SAFETY KIDS –  WHY A CERTIFICATION?</vt:lpstr>
      <vt:lpstr>Our Mascots have been designed to enhance the teachable moments, be memorable and fun.  </vt:lpstr>
      <vt:lpstr>PowerPoint Presentation</vt:lpstr>
      <vt:lpstr>SAFETY KIDS HISTORY</vt:lpstr>
      <vt:lpstr>SAFETYKIDS PROGRAM</vt:lpstr>
      <vt:lpstr>PowerPoint Presentation</vt:lpstr>
      <vt:lpstr>PowerPoint Presentation</vt:lpstr>
      <vt:lpstr>PowerPoint Presentation</vt:lpstr>
      <vt:lpstr>PowerPoint Presentation</vt:lpstr>
      <vt:lpstr>PowerPoint Presentation</vt:lpstr>
      <vt:lpstr>SAFETY KIDS PROGRAM</vt:lpstr>
      <vt:lpstr>PowerPoint Presentation</vt:lpstr>
      <vt:lpstr>PowerPoint Presentation</vt:lpstr>
      <vt:lpstr>SAFETY KIDS CURRICULUM CONTENT</vt:lpstr>
      <vt:lpstr>Gardner’s “Multiple Intelligence Theory.” </vt:lpstr>
      <vt:lpstr>GRADE LEVEL TEACHING POSTERS</vt:lpstr>
      <vt:lpstr>PROGRAM POSTERS</vt:lpstr>
      <vt:lpstr>HOW TO EVALUATE THE PROGRAM</vt:lpstr>
      <vt:lpstr>LESSON INTRODUCTION</vt:lpstr>
      <vt:lpstr>STARTING A SAFETY KIDS LESSON</vt:lpstr>
      <vt:lpstr>PowerPoint Presentation</vt:lpstr>
      <vt:lpstr>CHARLIE CHECK FIRST LESSON</vt:lpstr>
      <vt:lpstr>CHECK FIRST TEACHING PROCEDURE</vt:lpstr>
      <vt:lpstr>CHECK FIRST PHILOSOPHY </vt:lpstr>
      <vt:lpstr>CHECK FIRST INSTRUCTION</vt:lpstr>
      <vt:lpstr>LURES USED TO ATTRACT CHILDREN</vt:lpstr>
      <vt:lpstr>PowerPoint Presentation</vt:lpstr>
      <vt:lpstr>CHECK FIRST CLOSURE</vt:lpstr>
      <vt:lpstr>SAFETY PERSON/HOUSE LESSON</vt:lpstr>
      <vt:lpstr>SAFETY PERSON/HOUSE  TEACHING PROCEDURE [1ST GRADE AND UP]</vt:lpstr>
      <vt:lpstr>SAFETY PERSON/HOUSE  INSTRUCTION</vt:lpstr>
      <vt:lpstr>SAFETY PERSON/HOUSE CLOSURE</vt:lpstr>
      <vt:lpstr>BUDDY SYSTEM LESSON</vt:lpstr>
      <vt:lpstr>BUDDY SYSTEM TEACHING PROCEDURE</vt:lpstr>
      <vt:lpstr>BUDDY SYSTEM INSTRUCTION</vt:lpstr>
      <vt:lpstr>BUDDY SYSTEM CLOSURE</vt:lpstr>
      <vt:lpstr> OBSERVATION LESSON</vt:lpstr>
      <vt:lpstr>OBSERVATION TEACHING PROCEDURE</vt:lpstr>
      <vt:lpstr>OBSERVATION INSTRUCTION</vt:lpstr>
      <vt:lpstr>OBSERVATION CLOSURE</vt:lpstr>
      <vt:lpstr> HOME ALONE LESSON</vt:lpstr>
      <vt:lpstr>HOME ALONE TEACHING PROCEDURE</vt:lpstr>
      <vt:lpstr>HOME ALONE INSTRUCTION</vt:lpstr>
      <vt:lpstr>HOME ALONE CLOSURE</vt:lpstr>
      <vt:lpstr> EMERGENCY LESSON</vt:lpstr>
      <vt:lpstr>EMERGENCY TEACHING PROCEDURE</vt:lpstr>
      <vt:lpstr>EMERGENCY INSTRUCTION</vt:lpstr>
      <vt:lpstr>EMERGENCY CLOSURE</vt:lpstr>
      <vt:lpstr> POWER NO LESSON</vt:lpstr>
      <vt:lpstr>POWER NO TEACHING PROCEDURE</vt:lpstr>
      <vt:lpstr>POWER NO INSTRUCTION</vt:lpstr>
      <vt:lpstr>POWER NO CLOSURE</vt:lpstr>
      <vt:lpstr> KIND &amp; CARING LESSON</vt:lpstr>
      <vt:lpstr>KIND &amp; CARING TEACHING PROCEDURE</vt:lpstr>
      <vt:lpstr>KIND &amp; CARING INSTRUCTION</vt:lpstr>
      <vt:lpstr>KIND &amp; CARING CLOSURE</vt:lpstr>
      <vt:lpstr> KIND &amp; CARING LESSON Self-Esteem &amp; Tolerance</vt:lpstr>
      <vt:lpstr>Self-Esteem &amp; Tolerance KIND &amp; CARING TEACHING PROCEDURE</vt:lpstr>
      <vt:lpstr>Self-Esteem &amp; Tolerance KIND &amp; CARING INSTRUCTION</vt:lpstr>
      <vt:lpstr>Self-Esteem &amp; Tolerance KIND &amp; CARING CLOSURE</vt:lpstr>
      <vt:lpstr> KIND &amp; CARING LESSON Conflict Resolution</vt:lpstr>
      <vt:lpstr>Conflict Resolution KIND &amp; CARING TEACHING PROCEDURE</vt:lpstr>
      <vt:lpstr>Conflict Resolution KIND &amp; CARING INSTRUCTION</vt:lpstr>
      <vt:lpstr>Conflict Resolution KIND &amp; CARING INSTRUCTION</vt:lpstr>
      <vt:lpstr>Conflict Resolution KIND &amp; CARING CLOSURE</vt:lpstr>
      <vt:lpstr> KIND &amp; CARING LESSON Bullying</vt:lpstr>
      <vt:lpstr>Bullying KIND &amp; CARING TEACHING PROCEDURE</vt:lpstr>
      <vt:lpstr>Bullying KIND &amp; CARING INSTRUCTION</vt:lpstr>
      <vt:lpstr>Bullying KIND &amp; CARING CLOSURE</vt:lpstr>
      <vt:lpstr>APPENDIX</vt:lpstr>
      <vt:lpstr>PowerPoint Presentation</vt:lpstr>
      <vt:lpstr>PowerPoint Presentation</vt:lpstr>
      <vt:lpstr>PowerPoint Presentation</vt:lpstr>
      <vt:lpstr>CHARLIE SAYS,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jerry Berry</dc:creator>
  <cp:keywords/>
  <cp:lastModifiedBy>jerry Berry</cp:lastModifiedBy>
  <cp:revision>142</cp:revision>
  <dcterms:created xsi:type="dcterms:W3CDTF">2017-07-29T16:25:36Z</dcterms:created>
  <dcterms:modified xsi:type="dcterms:W3CDTF">2019-10-17T03:15:17Z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TC038961019991</vt:lpwstr>
  </property>
  <property fmtid="{D5CDD505-2E9C-101B-9397-08002B2CF9AE}" pid="3" name="ContentTypeId">
    <vt:lpwstr>0x010100AA3F7D94069FF64A86F7DFF56D60E3BE</vt:lpwstr>
  </property>
</Properties>
</file>